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39"/>
  </p:notesMasterIdLst>
  <p:handoutMasterIdLst>
    <p:handoutMasterId r:id="rId40"/>
  </p:handoutMasterIdLst>
  <p:sldIdLst>
    <p:sldId id="327" r:id="rId2"/>
    <p:sldId id="464" r:id="rId3"/>
    <p:sldId id="465" r:id="rId4"/>
    <p:sldId id="477" r:id="rId5"/>
    <p:sldId id="478" r:id="rId6"/>
    <p:sldId id="479" r:id="rId7"/>
    <p:sldId id="480" r:id="rId8"/>
    <p:sldId id="481" r:id="rId9"/>
    <p:sldId id="466" r:id="rId10"/>
    <p:sldId id="467" r:id="rId11"/>
    <p:sldId id="482" r:id="rId12"/>
    <p:sldId id="485" r:id="rId13"/>
    <p:sldId id="486" r:id="rId14"/>
    <p:sldId id="487" r:id="rId15"/>
    <p:sldId id="488" r:id="rId16"/>
    <p:sldId id="483" r:id="rId17"/>
    <p:sldId id="475" r:id="rId18"/>
    <p:sldId id="489" r:id="rId19"/>
    <p:sldId id="491" r:id="rId20"/>
    <p:sldId id="492" r:id="rId21"/>
    <p:sldId id="493" r:id="rId22"/>
    <p:sldId id="495" r:id="rId23"/>
    <p:sldId id="496" r:id="rId24"/>
    <p:sldId id="497" r:id="rId25"/>
    <p:sldId id="498" r:id="rId26"/>
    <p:sldId id="500" r:id="rId27"/>
    <p:sldId id="499" r:id="rId28"/>
    <p:sldId id="505" r:id="rId29"/>
    <p:sldId id="502" r:id="rId30"/>
    <p:sldId id="504" r:id="rId31"/>
    <p:sldId id="506" r:id="rId32"/>
    <p:sldId id="507" r:id="rId33"/>
    <p:sldId id="508" r:id="rId34"/>
    <p:sldId id="510" r:id="rId35"/>
    <p:sldId id="511" r:id="rId36"/>
    <p:sldId id="512" r:id="rId37"/>
    <p:sldId id="513" r:id="rId38"/>
  </p:sldIdLst>
  <p:sldSz cx="9144000" cy="6858000" type="screen4x3"/>
  <p:notesSz cx="6858000" cy="96615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FF"/>
    <a:srgbClr val="FFCC99"/>
    <a:srgbClr val="00FF00"/>
    <a:srgbClr val="66FF33"/>
    <a:srgbClr val="99CCFF"/>
    <a:srgbClr val="FF9966"/>
    <a:srgbClr val="FF9933"/>
    <a:srgbClr val="FFCCCC"/>
    <a:srgbClr val="E6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86441" autoAdjust="0"/>
  </p:normalViewPr>
  <p:slideViewPr>
    <p:cSldViewPr>
      <p:cViewPr varScale="1">
        <p:scale>
          <a:sx n="94" d="100"/>
          <a:sy n="94" d="100"/>
        </p:scale>
        <p:origin x="116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11010"/>
    </p:cViewPr>
  </p:sorterViewPr>
  <p:notesViewPr>
    <p:cSldViewPr>
      <p:cViewPr varScale="1">
        <p:scale>
          <a:sx n="88" d="100"/>
          <a:sy n="88" d="100"/>
        </p:scale>
        <p:origin x="-3870" y="-102"/>
      </p:cViewPr>
      <p:guideLst>
        <p:guide orient="horz" pos="304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26" Type="http://schemas.openxmlformats.org/officeDocument/2006/relationships/slide" Target="slides/slide27.xml"/><Relationship Id="rId3" Type="http://schemas.openxmlformats.org/officeDocument/2006/relationships/slide" Target="slides/slide4.xml"/><Relationship Id="rId21" Type="http://schemas.openxmlformats.org/officeDocument/2006/relationships/slide" Target="slides/slide22.xml"/><Relationship Id="rId34" Type="http://schemas.openxmlformats.org/officeDocument/2006/relationships/slide" Target="slides/slide35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5" Type="http://schemas.openxmlformats.org/officeDocument/2006/relationships/slide" Target="slides/slide26.xml"/><Relationship Id="rId33" Type="http://schemas.openxmlformats.org/officeDocument/2006/relationships/slide" Target="slides/slide34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0" Type="http://schemas.openxmlformats.org/officeDocument/2006/relationships/slide" Target="slides/slide21.xml"/><Relationship Id="rId29" Type="http://schemas.openxmlformats.org/officeDocument/2006/relationships/slide" Target="slides/slide30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25.xml"/><Relationship Id="rId32" Type="http://schemas.openxmlformats.org/officeDocument/2006/relationships/slide" Target="slides/slide33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23" Type="http://schemas.openxmlformats.org/officeDocument/2006/relationships/slide" Target="slides/slide24.xml"/><Relationship Id="rId28" Type="http://schemas.openxmlformats.org/officeDocument/2006/relationships/slide" Target="slides/slide29.xml"/><Relationship Id="rId36" Type="http://schemas.openxmlformats.org/officeDocument/2006/relationships/slide" Target="slides/slide37.xml"/><Relationship Id="rId10" Type="http://schemas.openxmlformats.org/officeDocument/2006/relationships/slide" Target="slides/slide11.xml"/><Relationship Id="rId19" Type="http://schemas.openxmlformats.org/officeDocument/2006/relationships/slide" Target="slides/slide20.xml"/><Relationship Id="rId31" Type="http://schemas.openxmlformats.org/officeDocument/2006/relationships/slide" Target="slides/slide32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3.xml"/><Relationship Id="rId27" Type="http://schemas.openxmlformats.org/officeDocument/2006/relationships/slide" Target="slides/slide28.xml"/><Relationship Id="rId30" Type="http://schemas.openxmlformats.org/officeDocument/2006/relationships/slide" Target="slides/slide31.xml"/><Relationship Id="rId35" Type="http://schemas.openxmlformats.org/officeDocument/2006/relationships/slide" Target="slides/slide36.xml"/><Relationship Id="rId8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0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0"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30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0" sz="1200" smtClean="0"/>
            </a:lvl1pPr>
          </a:lstStyle>
          <a:p>
            <a:pPr>
              <a:defRPr/>
            </a:pPr>
            <a:fld id="{6E75EDEC-E734-45CF-99A4-7E481D158A9B}" type="datetime1">
              <a:rPr lang="zh-TW" altLang="en-US" smtClean="0"/>
              <a:t>2015/12/15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76772"/>
            <a:ext cx="2971800" cy="4830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0"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176772"/>
            <a:ext cx="2971800" cy="4830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kumimoji="0" sz="1200" smtClean="0"/>
            </a:lvl1pPr>
          </a:lstStyle>
          <a:p>
            <a:pPr>
              <a:defRPr/>
            </a:pPr>
            <a:fld id="{31F797D8-58E7-40F8-8ADE-C11FEDF38A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26531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0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0"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30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0" sz="1200" smtClean="0"/>
            </a:lvl1pPr>
          </a:lstStyle>
          <a:p>
            <a:pPr>
              <a:defRPr/>
            </a:pPr>
            <a:fld id="{BAE251AE-6A67-40BE-A82C-F9220CF20665}" type="datetime1">
              <a:rPr lang="zh-TW" altLang="en-US" smtClean="0"/>
              <a:t>2015/12/15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589225"/>
            <a:ext cx="5486400" cy="434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71800" cy="4830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0"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9176772"/>
            <a:ext cx="2971800" cy="4830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kumimoji="0" sz="1200" smtClean="0"/>
            </a:lvl1pPr>
          </a:lstStyle>
          <a:p>
            <a:pPr>
              <a:defRPr/>
            </a:pPr>
            <a:fld id="{3DEDA86A-F2DF-4960-8269-4AD1277148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072745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82B7453-F7BE-47DA-89C2-F4C5070CD200}" type="datetime1">
              <a:rPr lang="zh-TW" altLang="en-US" smtClean="0"/>
              <a:t>2015/12/15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EDA86A-F2DF-4960-8269-4AD127714833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6302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10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805100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11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64612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12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110977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13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42026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14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00367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15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147375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16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57385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17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54400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18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83073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19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6297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2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02940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20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26888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21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25550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22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99356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23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862114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24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36354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25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12906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26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12906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27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12906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28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5986659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29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2850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0619740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30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04815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31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0459559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32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8202588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33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440324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34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1837251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35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516511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36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245580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37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0394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4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153786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5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72861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6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953085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7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303912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8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82690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DC022-B064-4333-B16F-D8920AEA1C49}" type="slidenum">
              <a:rPr lang="en-US" altLang="zh-TW" smtClean="0"/>
              <a:pPr>
                <a:spcBef>
                  <a:spcPct val="0"/>
                </a:spcBef>
              </a:pPr>
              <a:t>9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6125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2670175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Verdana" pitchFamily="34" charset="0"/>
                <a:ea typeface="標楷體" pitchFamily="65" charset="-12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 smtClean="0"/>
          </a:p>
          <a:p>
            <a:r>
              <a:rPr lang="en-US" altLang="zh-TW" dirty="0" smtClean="0"/>
              <a:t>asda12123123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57EC7-1FE7-4988-AA11-0183463D578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B1876-F6E3-4D75-BA2F-221F79FB2F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68F0-AB73-488B-A756-414ED8CD3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0CF31-43C0-49EF-BB38-2BC8ADA94F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DE2C2-835A-4CD1-8EA5-53DC51EE3C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562A9-363B-4606-B255-84339E13DA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1143000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449763"/>
          </a:xfrm>
        </p:spPr>
        <p:txBody>
          <a:bodyPr/>
          <a:lstStyle>
            <a:lvl1pPr>
              <a:buFontTx/>
              <a:buBlip>
                <a:blip r:embed="rId2"/>
              </a:buBlip>
              <a:defRPr baseline="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B7C57EC7-1FE7-4988-AA11-0183463D578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CEFFF-584F-45C9-BB62-3532D634BD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4E322-5636-4F50-BBF4-74719E59B4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8200" y="1676400"/>
            <a:ext cx="4038600" cy="4525963"/>
          </a:xfrm>
        </p:spPr>
        <p:txBody>
          <a:bodyPr/>
          <a:lstStyle>
            <a:lvl1pPr>
              <a:defRPr sz="2000"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38600" cy="449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80803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D3D65-FA01-4EFC-A25F-06EEF23104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1C496-442A-496B-84AC-4352EFEA64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87B1B-F030-4746-8761-0B46827E6F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9A816-C892-448D-B06B-FC48206106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4DBD1-054F-45D5-B4FD-ACDAC9D754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7" descr="yzubg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B7C57EC7-1FE7-4988-AA11-0183463D57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  <p:sldLayoutId id="2147483653" r:id="rId14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標楷體" pitchFamily="65" charset="-12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標楷體" pitchFamily="65" charset="-12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標楷體" pitchFamily="65" charset="-12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標楷體" pitchFamily="65" charset="-12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標楷體" pitchFamily="65" charset="-120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標楷體" pitchFamily="65" charset="-120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標楷體" pitchFamily="65" charset="-120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標楷體" pitchFamily="65" charset="-120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png"/><Relationship Id="rId9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9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5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3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mp"/><Relationship Id="rId4" Type="http://schemas.openxmlformats.org/officeDocument/2006/relationships/hyperlink" Target="http://dailyview.tw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tm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924800" cy="1470025"/>
          </a:xfrm>
        </p:spPr>
        <p:txBody>
          <a:bodyPr/>
          <a:lstStyle/>
          <a:p>
            <a:r>
              <a:rPr lang="en-US" altLang="zh-TW" sz="3200" dirty="0">
                <a:latin typeface="Calibri" panose="020F0502020204030204" pitchFamily="34" charset="0"/>
              </a:rPr>
              <a:t>A Community-based Method for </a:t>
            </a:r>
            <a:r>
              <a:rPr lang="en-US" altLang="zh-TW" sz="3200" dirty="0" smtClean="0">
                <a:latin typeface="Calibri" panose="020F0502020204030204" pitchFamily="34" charset="0"/>
              </a:rPr>
              <a:t/>
            </a:r>
            <a:br>
              <a:rPr lang="en-US" altLang="zh-TW" sz="3200" dirty="0" smtClean="0">
                <a:latin typeface="Calibri" panose="020F0502020204030204" pitchFamily="34" charset="0"/>
              </a:rPr>
            </a:br>
            <a:r>
              <a:rPr lang="en-US" altLang="zh-TW" sz="3200" dirty="0" smtClean="0">
                <a:latin typeface="Calibri" panose="020F0502020204030204" pitchFamily="34" charset="0"/>
              </a:rPr>
              <a:t>Valence-Arousal </a:t>
            </a:r>
            <a:r>
              <a:rPr lang="en-US" altLang="zh-TW" sz="3200" dirty="0">
                <a:latin typeface="Calibri" panose="020F0502020204030204" pitchFamily="34" charset="0"/>
              </a:rPr>
              <a:t>Prediction of Affective Words</a:t>
            </a:r>
            <a:endParaRPr lang="zh-TW" alt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47800" y="4343400"/>
            <a:ext cx="6400800" cy="1752600"/>
          </a:xfrm>
        </p:spPr>
        <p:txBody>
          <a:bodyPr/>
          <a:lstStyle/>
          <a:p>
            <a:r>
              <a:rPr lang="en-US" altLang="zh-TW" sz="2400" dirty="0">
                <a:latin typeface="Calibri" panose="020F0502020204030204" pitchFamily="34" charset="0"/>
              </a:rPr>
              <a:t>Liang-</a:t>
            </a:r>
            <a:r>
              <a:rPr lang="en-US" altLang="zh-TW" sz="2400" dirty="0" err="1">
                <a:latin typeface="Calibri" panose="020F0502020204030204" pitchFamily="34" charset="0"/>
              </a:rPr>
              <a:t>Chih</a:t>
            </a:r>
            <a:r>
              <a:rPr lang="en-US" altLang="zh-TW" sz="2400" dirty="0">
                <a:latin typeface="Calibri" panose="020F0502020204030204" pitchFamily="34" charset="0"/>
              </a:rPr>
              <a:t> Yu</a:t>
            </a:r>
          </a:p>
          <a:p>
            <a:r>
              <a:rPr lang="en-US" altLang="zh-TW" sz="2400" dirty="0">
                <a:latin typeface="Calibri" panose="020F0502020204030204" pitchFamily="34" charset="0"/>
              </a:rPr>
              <a:t>Department of Information </a:t>
            </a:r>
            <a:r>
              <a:rPr lang="en-US" altLang="zh-TW" sz="2400" dirty="0" smtClean="0">
                <a:latin typeface="Calibri" panose="020F0502020204030204" pitchFamily="34" charset="0"/>
              </a:rPr>
              <a:t>Management</a:t>
            </a:r>
            <a:endParaRPr lang="en-US" altLang="zh-TW" sz="2400" dirty="0">
              <a:latin typeface="Calibri" panose="020F0502020204030204" pitchFamily="34" charset="0"/>
            </a:endParaRPr>
          </a:p>
          <a:p>
            <a:r>
              <a:rPr lang="en-US" altLang="zh-TW" sz="2400" dirty="0">
                <a:latin typeface="Calibri" panose="020F0502020204030204" pitchFamily="34" charset="0"/>
              </a:rPr>
              <a:t>Yuan </a:t>
            </a:r>
            <a:r>
              <a:rPr lang="en-US" altLang="zh-TW" sz="2400" dirty="0" err="1">
                <a:latin typeface="Calibri" panose="020F0502020204030204" pitchFamily="34" charset="0"/>
              </a:rPr>
              <a:t>Ze</a:t>
            </a:r>
            <a:r>
              <a:rPr lang="en-US" altLang="zh-TW" sz="2400" dirty="0">
                <a:latin typeface="Calibri" panose="020F0502020204030204" pitchFamily="34" charset="0"/>
              </a:rPr>
              <a:t> University, Taiwan, R.O.C.</a:t>
            </a:r>
            <a:endParaRPr lang="en-US" altLang="zh-TW" sz="24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3600" dirty="0" smtClean="0">
                <a:effectLst/>
                <a:latin typeface="Calibri" panose="020F0502020204030204" pitchFamily="34" charset="0"/>
              </a:rPr>
              <a:t>Related Work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sz="3600" dirty="0" smtClean="0">
                <a:latin typeface="Calibri" panose="020F0502020204030204" pitchFamily="34" charset="0"/>
              </a:rPr>
              <a:t>Sentence/Document </a:t>
            </a:r>
            <a:r>
              <a:rPr lang="en-US" altLang="zh-TW" sz="3600" dirty="0">
                <a:latin typeface="Calibri" panose="020F0502020204030204" pitchFamily="34" charset="0"/>
              </a:rPr>
              <a:t>Level</a:t>
            </a:r>
            <a:endParaRPr lang="zh-TW" altLang="en-US" sz="36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828800"/>
            <a:ext cx="8153400" cy="4419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300" dirty="0" smtClean="0">
                <a:latin typeface="Calibri" panose="020F0502020204030204" pitchFamily="34" charset="0"/>
              </a:rPr>
              <a:t>Predicting VA ratings of short or long texts</a:t>
            </a: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3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Lexicon-based approaches</a:t>
            </a:r>
            <a:r>
              <a:rPr lang="en-US" altLang="zh-TW" sz="2300" dirty="0" smtClean="0">
                <a:latin typeface="Calibri" panose="020F0502020204030204" pitchFamily="34" charset="0"/>
              </a:rPr>
              <a:t>: averaging the VA ratings of all affective words in sentences/documents</a:t>
            </a:r>
            <a:r>
              <a:rPr lang="en-US" altLang="zh-TW" sz="2300" dirty="0">
                <a:solidFill>
                  <a:srgbClr val="CC3300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12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(</a:t>
            </a:r>
            <a:r>
              <a:rPr lang="da-DK" altLang="zh-TW" sz="1200" dirty="0">
                <a:solidFill>
                  <a:srgbClr val="CC3300"/>
                </a:solidFill>
                <a:latin typeface="Calibri" panose="020F0502020204030204" pitchFamily="34" charset="0"/>
              </a:rPr>
              <a:t>Gökçay et al., 2012; Paltoglou et al., 2013)</a:t>
            </a:r>
            <a:endParaRPr lang="en-US" altLang="zh-TW" sz="120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buSzPct val="100000"/>
            </a:pPr>
            <a:r>
              <a:rPr lang="en-US" altLang="zh-TW" sz="2000" dirty="0" smtClean="0">
                <a:latin typeface="Calibri" panose="020F0502020204030204" pitchFamily="34" charset="0"/>
              </a:rPr>
              <a:t>Weighted </a:t>
            </a:r>
            <a:r>
              <a:rPr lang="en-US" altLang="zh-TW" sz="2000" dirty="0">
                <a:latin typeface="Calibri" panose="020F0502020204030204" pitchFamily="34" charset="0"/>
              </a:rPr>
              <a:t>Arithmetic </a:t>
            </a:r>
            <a:r>
              <a:rPr lang="en-US" altLang="zh-TW" sz="2000" dirty="0" smtClean="0">
                <a:latin typeface="Calibri" panose="020F0502020204030204" pitchFamily="34" charset="0"/>
              </a:rPr>
              <a:t>Mean</a:t>
            </a:r>
            <a:endParaRPr lang="da-DK" altLang="zh-TW" sz="1400" dirty="0" smtClean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buSzPct val="100000"/>
            </a:pPr>
            <a:r>
              <a:rPr lang="en-US" altLang="zh-TW" sz="2000" dirty="0" smtClean="0">
                <a:latin typeface="Calibri" panose="020F0502020204030204" pitchFamily="34" charset="0"/>
              </a:rPr>
              <a:t>Weighted Geometric Mean </a:t>
            </a:r>
            <a:endParaRPr lang="da-DK" altLang="zh-TW" sz="1400" dirty="0" smtClean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buSzPct val="100000"/>
            </a:pPr>
            <a:r>
              <a:rPr lang="en-US" altLang="zh-TW" sz="2000" dirty="0" smtClean="0">
                <a:latin typeface="Calibri" panose="020F0502020204030204" pitchFamily="34" charset="0"/>
              </a:rPr>
              <a:t>Gaussian </a:t>
            </a:r>
            <a:r>
              <a:rPr lang="en-US" altLang="zh-TW" sz="2000" dirty="0">
                <a:latin typeface="Calibri" panose="020F0502020204030204" pitchFamily="34" charset="0"/>
              </a:rPr>
              <a:t>Mixture </a:t>
            </a:r>
            <a:r>
              <a:rPr lang="en-US" altLang="zh-TW" sz="2000" dirty="0" smtClean="0">
                <a:latin typeface="Calibri" panose="020F0502020204030204" pitchFamily="34" charset="0"/>
              </a:rPr>
              <a:t>Model</a:t>
            </a:r>
            <a:endParaRPr lang="da-DK" altLang="zh-TW" sz="1400" dirty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buSzPct val="100000"/>
            </a:pPr>
            <a:endParaRPr lang="en-US" altLang="zh-TW" sz="200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buSzPct val="100000"/>
            </a:pPr>
            <a:endParaRPr lang="da-DK" altLang="zh-TW" sz="14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49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4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effectLst/>
                <a:latin typeface="Calibri" panose="020F0502020204030204" pitchFamily="34" charset="0"/>
              </a:rPr>
              <a:t>Related Work</a:t>
            </a:r>
            <a:r>
              <a:rPr lang="zh-TW" altLang="en-US" sz="4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sz="4000" dirty="0" smtClean="0">
                <a:latin typeface="Calibri" panose="020F0502020204030204" pitchFamily="34" charset="0"/>
              </a:rPr>
              <a:t>Method</a:t>
            </a:r>
            <a:endParaRPr lang="zh-TW" altLang="en-US" sz="40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828800"/>
            <a:ext cx="8305800" cy="4419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Linear </a:t>
            </a:r>
            <a:r>
              <a:rPr lang="en-US" altLang="zh-TW" sz="2400" dirty="0">
                <a:solidFill>
                  <a:srgbClr val="0000FF"/>
                </a:solidFill>
                <a:latin typeface="Calibri" panose="020F0502020204030204" pitchFamily="34" charset="0"/>
              </a:rPr>
              <a:t>regression </a:t>
            </a:r>
            <a:r>
              <a:rPr lang="en-US" altLang="zh-TW" sz="1400" dirty="0">
                <a:solidFill>
                  <a:srgbClr val="CC3300"/>
                </a:solidFill>
                <a:latin typeface="Calibri" panose="020F0502020204030204" pitchFamily="34" charset="0"/>
              </a:rPr>
              <a:t>(Wei et al., 2011; Wang et al., 2015)</a:t>
            </a:r>
            <a:endParaRPr lang="en-US" altLang="zh-TW" sz="1400" dirty="0" smtClean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buSzPct val="100000"/>
            </a:pPr>
            <a:r>
              <a:rPr lang="en-US" altLang="zh-TW" sz="2000" dirty="0">
                <a:latin typeface="Calibri" panose="020F0502020204030204" pitchFamily="34" charset="0"/>
              </a:rPr>
              <a:t>capturing the relationship between the </a:t>
            </a:r>
            <a:r>
              <a:rPr lang="en-US" altLang="zh-TW" sz="2000" dirty="0" smtClean="0">
                <a:latin typeface="Calibri" panose="020F0502020204030204" pitchFamily="34" charset="0"/>
              </a:rPr>
              <a:t>similarities and </a:t>
            </a:r>
            <a:r>
              <a:rPr lang="en-US" altLang="zh-TW" sz="2000" dirty="0">
                <a:latin typeface="Calibri" panose="020F0502020204030204" pitchFamily="34" charset="0"/>
              </a:rPr>
              <a:t>VA ratings among a set of seed </a:t>
            </a:r>
            <a:r>
              <a:rPr lang="en-US" altLang="zh-TW" sz="2000" dirty="0" smtClean="0">
                <a:latin typeface="Calibri" panose="020F0502020204030204" pitchFamily="34" charset="0"/>
              </a:rPr>
              <a:t>words</a:t>
            </a:r>
          </a:p>
          <a:p>
            <a:pPr lvl="1" eaLnBrk="1" hangingPunct="1">
              <a:spcBef>
                <a:spcPts val="600"/>
              </a:spcBef>
              <a:buSzPct val="100000"/>
            </a:pPr>
            <a:endParaRPr lang="en-US" altLang="zh-TW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buSzPct val="100000"/>
            </a:pPr>
            <a:endParaRPr lang="en-US" altLang="zh-TW" sz="20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lvl="2" indent="-342900" eaLnBrk="1" hangingPunct="1">
              <a:spcBef>
                <a:spcPts val="600"/>
              </a:spcBef>
              <a:buSzPct val="100000"/>
            </a:pPr>
            <a:r>
              <a:rPr lang="en-US" altLang="zh-TW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Linear </a:t>
            </a:r>
            <a:r>
              <a:rPr lang="en-US" altLang="zh-TW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regression + kernel </a:t>
            </a:r>
            <a:r>
              <a:rPr lang="en-US" altLang="zh-TW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function 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(</a:t>
            </a:r>
            <a:r>
              <a:rPr lang="en-US" altLang="zh-TW" sz="1400" dirty="0" err="1" smtClean="0">
                <a:solidFill>
                  <a:srgbClr val="CC3300"/>
                </a:solidFill>
                <a:latin typeface="Calibri" panose="020F0502020204030204" pitchFamily="34" charset="0"/>
              </a:rPr>
              <a:t>Malandrakis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1400" dirty="0">
                <a:solidFill>
                  <a:srgbClr val="CC3300"/>
                </a:solidFill>
                <a:latin typeface="Calibri" panose="020F0502020204030204" pitchFamily="34" charset="0"/>
              </a:rPr>
              <a:t>et al., 2013)</a:t>
            </a:r>
          </a:p>
          <a:p>
            <a:pPr eaLnBrk="1" hangingPunct="1">
              <a:spcBef>
                <a:spcPts val="600"/>
              </a:spcBef>
              <a:buSzPct val="100000"/>
            </a:pPr>
            <a:endParaRPr lang="en-US" altLang="zh-TW" sz="2400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SzPct val="100000"/>
            </a:pPr>
            <a:endParaRPr lang="en-US" altLang="zh-TW" sz="24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Graph model (</a:t>
            </a:r>
            <a:r>
              <a:rPr lang="en-US" altLang="zh-TW" sz="240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Pagerank</a:t>
            </a:r>
            <a:r>
              <a:rPr lang="en-US" altLang="zh-TW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)</a:t>
            </a:r>
            <a:r>
              <a:rPr lang="en-US" altLang="zh-TW" sz="24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(</a:t>
            </a:r>
            <a:r>
              <a:rPr lang="en-US" altLang="zh-TW" sz="1400" dirty="0" err="1" smtClean="0">
                <a:solidFill>
                  <a:srgbClr val="CC3300"/>
                </a:solidFill>
                <a:latin typeface="Calibri" panose="020F0502020204030204" pitchFamily="34" charset="0"/>
              </a:rPr>
              <a:t>Esuli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1400" dirty="0">
                <a:solidFill>
                  <a:srgbClr val="CC3300"/>
                </a:solidFill>
                <a:latin typeface="Calibri" panose="020F0502020204030204" pitchFamily="34" charset="0"/>
              </a:rPr>
              <a:t>and </a:t>
            </a:r>
            <a:r>
              <a:rPr lang="en-US" altLang="zh-TW" sz="1400" dirty="0" err="1">
                <a:solidFill>
                  <a:srgbClr val="CC3300"/>
                </a:solidFill>
                <a:latin typeface="Calibri" panose="020F0502020204030204" pitchFamily="34" charset="0"/>
              </a:rPr>
              <a:t>Sebastiani</a:t>
            </a:r>
            <a:r>
              <a:rPr lang="en-US" altLang="zh-TW" sz="1400" dirty="0">
                <a:solidFill>
                  <a:srgbClr val="CC3300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2007)</a:t>
            </a:r>
            <a:endParaRPr lang="en-US" altLang="zh-TW" sz="140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45603"/>
              </p:ext>
            </p:extLst>
          </p:nvPr>
        </p:nvGraphicFramePr>
        <p:xfrm>
          <a:off x="1219200" y="3184525"/>
          <a:ext cx="28479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6" name="Equation" r:id="rId5" imgW="1307880" imgH="215640" progId="Equation.DSMT4">
                  <p:embed/>
                </p:oleObj>
              </mc:Choice>
              <mc:Fallback>
                <p:oleObj name="Equation" r:id="rId5" imgW="13078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184525"/>
                        <a:ext cx="2847975" cy="473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782196" y="2819400"/>
            <a:ext cx="2885726" cy="8309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TW" sz="1600" i="1" dirty="0" err="1" smtClean="0">
                <a:ea typeface="標楷體" panose="03000509000000000000" pitchFamily="65" charset="-120"/>
              </a:rPr>
              <a:t>val</a:t>
            </a:r>
            <a:r>
              <a:rPr lang="en-US" altLang="zh-TW" sz="1600" dirty="0" smtClean="0">
                <a:ea typeface="標楷體" panose="03000509000000000000" pitchFamily="65" charset="-120"/>
              </a:rPr>
              <a:t>: valence</a:t>
            </a:r>
            <a:endParaRPr lang="en-US" altLang="zh-TW" sz="1600" dirty="0"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</a:pPr>
            <a:r>
              <a:rPr lang="en-US" altLang="zh-TW" sz="1600" i="1" dirty="0" err="1" smtClean="0">
                <a:ea typeface="標楷體" panose="03000509000000000000" pitchFamily="65" charset="-120"/>
              </a:rPr>
              <a:t>Sim</a:t>
            </a:r>
            <a:r>
              <a:rPr lang="en-US" altLang="zh-TW" sz="1600" i="1" dirty="0" smtClean="0">
                <a:ea typeface="標楷體" panose="03000509000000000000" pitchFamily="65" charset="-120"/>
              </a:rPr>
              <a:t>: </a:t>
            </a:r>
            <a:r>
              <a:rPr lang="en-US" altLang="zh-TW" sz="1600" dirty="0" smtClean="0"/>
              <a:t>similarity between words</a:t>
            </a:r>
          </a:p>
          <a:p>
            <a:pPr>
              <a:spcBef>
                <a:spcPts val="0"/>
              </a:spcBef>
            </a:pPr>
            <a:r>
              <a:rPr lang="en-US" altLang="zh-TW" sz="1600" dirty="0" smtClean="0">
                <a:ea typeface="標楷體" panose="03000509000000000000" pitchFamily="65" charset="-120"/>
              </a:rPr>
              <a:t>a, b: regression coefficients</a:t>
            </a:r>
            <a:endParaRPr lang="en-US" altLang="zh-TW" sz="1600" dirty="0">
              <a:ea typeface="標楷體" panose="03000509000000000000" pitchFamily="65" charset="-120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838636"/>
              </p:ext>
            </p:extLst>
          </p:nvPr>
        </p:nvGraphicFramePr>
        <p:xfrm>
          <a:off x="1219200" y="4269764"/>
          <a:ext cx="44513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7" name="Equation" r:id="rId7" imgW="2044440" imgH="380880" progId="Equation.DSMT4">
                  <p:embed/>
                </p:oleObj>
              </mc:Choice>
              <mc:Fallback>
                <p:oleObj name="Equation" r:id="rId7" imgW="20444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269764"/>
                        <a:ext cx="4451350" cy="83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00377" y="4267200"/>
            <a:ext cx="2018501" cy="8309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TW" sz="1600" i="1" dirty="0" smtClean="0">
                <a:ea typeface="標楷體" panose="03000509000000000000" pitchFamily="65" charset="-120"/>
              </a:rPr>
              <a:t>N</a:t>
            </a:r>
            <a:r>
              <a:rPr lang="en-US" altLang="zh-TW" sz="1600" dirty="0" smtClean="0">
                <a:ea typeface="標楷體" panose="03000509000000000000" pitchFamily="65" charset="-120"/>
              </a:rPr>
              <a:t>: number of seeds</a:t>
            </a:r>
            <a:endParaRPr lang="en-US" altLang="zh-TW" sz="1600" dirty="0"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</a:pPr>
            <a:r>
              <a:rPr lang="en-US" altLang="zh-TW" sz="1600" dirty="0" smtClean="0">
                <a:ea typeface="標楷體" panose="03000509000000000000" pitchFamily="65" charset="-120"/>
              </a:rPr>
              <a:t>a: weight of a seed</a:t>
            </a:r>
          </a:p>
          <a:p>
            <a:pPr>
              <a:spcBef>
                <a:spcPts val="0"/>
              </a:spcBef>
            </a:pPr>
            <a:r>
              <a:rPr lang="en-US" altLang="zh-TW" sz="1600" i="1" dirty="0">
                <a:ea typeface="標楷體" panose="03000509000000000000" pitchFamily="65" charset="-120"/>
              </a:rPr>
              <a:t>f</a:t>
            </a:r>
            <a:r>
              <a:rPr lang="en-US" altLang="zh-TW" sz="1600" dirty="0" smtClean="0">
                <a:ea typeface="標楷體" panose="03000509000000000000" pitchFamily="65" charset="-120"/>
              </a:rPr>
              <a:t>: kernel function</a:t>
            </a:r>
            <a:endParaRPr lang="en-US" altLang="zh-TW" sz="1600" dirty="0">
              <a:ea typeface="標楷體" panose="03000509000000000000" pitchFamily="65" charset="-120"/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217838"/>
              </p:ext>
            </p:extLst>
          </p:nvPr>
        </p:nvGraphicFramePr>
        <p:xfrm>
          <a:off x="1202871" y="5457825"/>
          <a:ext cx="414813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8" name="Equation" r:id="rId9" imgW="1904760" imgH="431640" progId="Equation.DSMT4">
                  <p:embed/>
                </p:oleObj>
              </mc:Choice>
              <mc:Fallback>
                <p:oleObj name="Equation" r:id="rId9" imgW="1904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2871" y="5457825"/>
                        <a:ext cx="4148138" cy="942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100377" y="5513813"/>
            <a:ext cx="2018501" cy="8309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TW" sz="1600" i="1" dirty="0" err="1" smtClean="0">
                <a:ea typeface="標楷體" panose="03000509000000000000" pitchFamily="65" charset="-120"/>
              </a:rPr>
              <a:t>Nei</a:t>
            </a:r>
            <a:r>
              <a:rPr lang="en-US" altLang="zh-TW" sz="1600" dirty="0" smtClean="0">
                <a:ea typeface="標楷體" panose="03000509000000000000" pitchFamily="65" charset="-120"/>
              </a:rPr>
              <a:t>: neighbor nodes</a:t>
            </a:r>
            <a:endParaRPr lang="en-US" altLang="zh-TW" sz="1600" dirty="0"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</a:pPr>
            <a:r>
              <a:rPr lang="el-GR" altLang="zh-TW" sz="16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α</a:t>
            </a:r>
            <a:r>
              <a:rPr lang="en-US" altLang="zh-TW" sz="1600" dirty="0" smtClean="0">
                <a:ea typeface="標楷體" panose="03000509000000000000" pitchFamily="65" charset="-120"/>
              </a:rPr>
              <a:t>: decay factor</a:t>
            </a:r>
          </a:p>
          <a:p>
            <a:pPr>
              <a:spcBef>
                <a:spcPts val="0"/>
              </a:spcBef>
            </a:pPr>
            <a:r>
              <a:rPr lang="en-US" altLang="zh-TW" sz="1600" i="1" dirty="0" smtClean="0">
                <a:ea typeface="標楷體" panose="03000509000000000000" pitchFamily="65" charset="-120"/>
              </a:rPr>
              <a:t>e</a:t>
            </a:r>
            <a:r>
              <a:rPr lang="en-US" altLang="zh-TW" sz="1600" dirty="0" smtClean="0">
                <a:ea typeface="標楷體" panose="03000509000000000000" pitchFamily="65" charset="-120"/>
              </a:rPr>
              <a:t>: constant</a:t>
            </a:r>
            <a:endParaRPr lang="en-US" altLang="zh-TW" sz="1600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2986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45979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effectLst/>
                <a:latin typeface="Calibri" panose="020F0502020204030204" pitchFamily="34" charset="0"/>
              </a:rPr>
              <a:t>The </a:t>
            </a:r>
            <a:r>
              <a:rPr lang="en-US" altLang="zh-TW" sz="4000" dirty="0" smtClean="0">
                <a:latin typeface="Calibri" panose="020F0502020204030204" pitchFamily="34" charset="0"/>
              </a:rPr>
              <a:t>Problem</a:t>
            </a:r>
            <a:endParaRPr lang="zh-TW" altLang="en-US" sz="40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828800"/>
            <a:ext cx="8153400" cy="1512888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000" dirty="0" smtClean="0">
                <a:latin typeface="Calibri" panose="020F0502020204030204" pitchFamily="34" charset="0"/>
              </a:rPr>
              <a:t>Traditional methods considered all similar seeds for VA prediction, which may </a:t>
            </a:r>
            <a:r>
              <a:rPr lang="en-US" altLang="zh-TW" sz="2000" dirty="0">
                <a:latin typeface="Calibri" panose="020F0502020204030204" pitchFamily="34" charset="0"/>
              </a:rPr>
              <a:t>i</a:t>
            </a:r>
            <a:r>
              <a:rPr lang="en-US" altLang="zh-TW" sz="2000" dirty="0" smtClean="0">
                <a:latin typeface="Calibri" panose="020F0502020204030204" pitchFamily="34" charset="0"/>
              </a:rPr>
              <a:t>nclude those with </a:t>
            </a:r>
            <a:r>
              <a:rPr lang="en-US" altLang="zh-TW" sz="2000" dirty="0">
                <a:solidFill>
                  <a:srgbClr val="FF0000"/>
                </a:solidFill>
                <a:latin typeface="Calibri" panose="020F0502020204030204" pitchFamily="34" charset="0"/>
              </a:rPr>
              <a:t>quite different ratings (or an inverse polarity)</a:t>
            </a:r>
            <a:r>
              <a:rPr lang="en-US" altLang="zh-TW" sz="2000" dirty="0">
                <a:latin typeface="Calibri" panose="020F0502020204030204" pitchFamily="34" charset="0"/>
              </a:rPr>
              <a:t> of </a:t>
            </a:r>
            <a:r>
              <a:rPr lang="en-US" altLang="zh-TW" sz="2000" dirty="0" smtClean="0">
                <a:latin typeface="Calibri" panose="020F0502020204030204" pitchFamily="34" charset="0"/>
              </a:rPr>
              <a:t>valence/arousal to a given word</a:t>
            </a:r>
          </a:p>
        </p:txBody>
      </p:sp>
      <p:graphicFrame>
        <p:nvGraphicFramePr>
          <p:cNvPr id="8208" name="表格 82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282713"/>
              </p:ext>
            </p:extLst>
          </p:nvPr>
        </p:nvGraphicFramePr>
        <p:xfrm>
          <a:off x="4792663" y="2959418"/>
          <a:ext cx="38862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437"/>
                <a:gridCol w="1249363"/>
                <a:gridCol w="1295400"/>
              </a:tblGrid>
              <a:tr h="2207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Unseen word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0000FF"/>
                          </a:solidFill>
                        </a:rPr>
                        <a:t>paradise</a:t>
                      </a:r>
                      <a:endParaRPr lang="zh-TW" alt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0000FF"/>
                          </a:solidFill>
                        </a:rPr>
                        <a:t>8.72 (valence)</a:t>
                      </a:r>
                      <a:endParaRPr lang="zh-TW" alt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</a:tr>
              <a:tr h="22074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Seed:</a:t>
                      </a:r>
                      <a:r>
                        <a:rPr lang="en-US" altLang="zh-TW" sz="1400" baseline="0" dirty="0" smtClean="0"/>
                        <a:t> </a:t>
                      </a:r>
                      <a:r>
                        <a:rPr lang="en-US" altLang="zh-TW" sz="1400" dirty="0" smtClean="0"/>
                        <a:t>Rank 1</a:t>
                      </a:r>
                      <a:endParaRPr lang="zh-TW" altLang="en-US" sz="1400" dirty="0" smtClean="0"/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heaven</a:t>
                      </a:r>
                      <a:endParaRPr lang="zh-TW" altLang="en-US" sz="1400" dirty="0"/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7.30</a:t>
                      </a:r>
                      <a:endParaRPr lang="zh-TW" altLang="en-US" sz="1400" dirty="0"/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</a:tr>
              <a:tr h="220749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/>
                        <a:t>Rank 2</a:t>
                      </a:r>
                      <a:endParaRPr lang="zh-TW" altLang="en-US" sz="1400" dirty="0"/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bliss</a:t>
                      </a:r>
                      <a:endParaRPr lang="zh-TW" altLang="en-US" sz="1400" dirty="0"/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6.95</a:t>
                      </a:r>
                      <a:endParaRPr lang="zh-TW" altLang="en-US" sz="1400" dirty="0"/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</a:tr>
              <a:tr h="22074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Rank 3</a:t>
                      </a:r>
                      <a:endParaRPr lang="zh-TW" altLang="en-US" sz="1400" dirty="0" smtClean="0"/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beautiful</a:t>
                      </a:r>
                      <a:endParaRPr lang="zh-TW" altLang="en-US" sz="1400" dirty="0"/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7.60</a:t>
                      </a:r>
                      <a:endParaRPr lang="zh-TW" altLang="en-US" sz="1400" dirty="0"/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</a:tr>
              <a:tr h="220749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/>
                        <a:t>Rank 4</a:t>
                      </a:r>
                      <a:endParaRPr lang="zh-TW" altLang="en-US" sz="1400" dirty="0"/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hell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2.24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</a:tr>
              <a:tr h="220749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/>
                        <a:t>Rank 5</a:t>
                      </a:r>
                      <a:endParaRPr lang="zh-TW" altLang="en-US" sz="1400" dirty="0"/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dream</a:t>
                      </a:r>
                      <a:endParaRPr lang="zh-TW" altLang="en-US" sz="1400" dirty="0"/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6.73</a:t>
                      </a:r>
                      <a:endParaRPr lang="zh-TW" altLang="en-US" sz="1400" dirty="0"/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</a:tr>
              <a:tr h="220749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/>
                        <a:t>Rank 6</a:t>
                      </a:r>
                      <a:endParaRPr lang="zh-TW" altLang="en-US" sz="1400" dirty="0"/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9933"/>
                          </a:solidFill>
                        </a:rPr>
                        <a:t>swamp</a:t>
                      </a:r>
                      <a:endParaRPr lang="zh-TW" altLang="en-US" sz="1400" dirty="0">
                        <a:solidFill>
                          <a:srgbClr val="FF9933"/>
                        </a:solidFill>
                      </a:endParaRPr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rgbClr val="FF9933"/>
                          </a:solidFill>
                        </a:rPr>
                        <a:t>5.14</a:t>
                      </a:r>
                      <a:endParaRPr lang="zh-TW" altLang="en-US" sz="1400" dirty="0">
                        <a:solidFill>
                          <a:srgbClr val="FF9933"/>
                        </a:solidFill>
                      </a:endParaRPr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</a:tr>
              <a:tr h="220749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/>
                        <a:t>Rank 7</a:t>
                      </a:r>
                      <a:endParaRPr lang="zh-TW" altLang="en-US" sz="1400" dirty="0"/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lonely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2.17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</a:tr>
              <a:tr h="220749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/>
                        <a:t>Rank 8 </a:t>
                      </a:r>
                      <a:endParaRPr lang="zh-TW" altLang="en-US" sz="1400" dirty="0"/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carefree</a:t>
                      </a:r>
                      <a:endParaRPr lang="zh-TW" altLang="en-US" sz="1400" dirty="0"/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7.54</a:t>
                      </a:r>
                      <a:endParaRPr lang="zh-TW" altLang="en-US" sz="1400" dirty="0"/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</a:tr>
              <a:tr h="220749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/>
                        <a:t>Rank 9</a:t>
                      </a:r>
                      <a:endParaRPr lang="zh-TW" altLang="en-US" sz="1400" dirty="0"/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nightmare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1.91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C99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8209" name="Group 78"/>
          <p:cNvGrpSpPr>
            <a:grpSpLocks noChangeAspect="1"/>
          </p:cNvGrpSpPr>
          <p:nvPr/>
        </p:nvGrpSpPr>
        <p:grpSpPr bwMode="auto">
          <a:xfrm>
            <a:off x="838200" y="3004185"/>
            <a:ext cx="3435351" cy="3152775"/>
            <a:chOff x="528" y="1816"/>
            <a:chExt cx="2164" cy="1986"/>
          </a:xfrm>
        </p:grpSpPr>
        <p:sp>
          <p:nvSpPr>
            <p:cNvPr id="8210" name="AutoShape 77"/>
            <p:cNvSpPr>
              <a:spLocks noChangeAspect="1" noChangeArrowheads="1" noTextEdit="1"/>
            </p:cNvSpPr>
            <p:nvPr/>
          </p:nvSpPr>
          <p:spPr bwMode="auto">
            <a:xfrm>
              <a:off x="528" y="1816"/>
              <a:ext cx="2161" cy="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14" name="Freeform 82"/>
            <p:cNvSpPr>
              <a:spLocks/>
            </p:cNvSpPr>
            <p:nvPr/>
          </p:nvSpPr>
          <p:spPr bwMode="auto">
            <a:xfrm>
              <a:off x="924" y="2728"/>
              <a:ext cx="1485" cy="841"/>
            </a:xfrm>
            <a:custGeom>
              <a:avLst/>
              <a:gdLst>
                <a:gd name="T0" fmla="*/ 2042 w 3695"/>
                <a:gd name="T1" fmla="*/ 33 h 2094"/>
                <a:gd name="T2" fmla="*/ 1389 w 3695"/>
                <a:gd name="T3" fmla="*/ 129 h 2094"/>
                <a:gd name="T4" fmla="*/ 675 w 3695"/>
                <a:gd name="T5" fmla="*/ 396 h 2094"/>
                <a:gd name="T6" fmla="*/ 276 w 3695"/>
                <a:gd name="T7" fmla="*/ 559 h 2094"/>
                <a:gd name="T8" fmla="*/ 10 w 3695"/>
                <a:gd name="T9" fmla="*/ 1121 h 2094"/>
                <a:gd name="T10" fmla="*/ 458 w 3695"/>
                <a:gd name="T11" fmla="*/ 1750 h 2094"/>
                <a:gd name="T12" fmla="*/ 1389 w 3695"/>
                <a:gd name="T13" fmla="*/ 1865 h 2094"/>
                <a:gd name="T14" fmla="*/ 2375 w 3695"/>
                <a:gd name="T15" fmla="*/ 1992 h 2094"/>
                <a:gd name="T16" fmla="*/ 3022 w 3695"/>
                <a:gd name="T17" fmla="*/ 2028 h 2094"/>
                <a:gd name="T18" fmla="*/ 3372 w 3695"/>
                <a:gd name="T19" fmla="*/ 1738 h 2094"/>
                <a:gd name="T20" fmla="*/ 3469 w 3695"/>
                <a:gd name="T21" fmla="*/ 1436 h 2094"/>
                <a:gd name="T22" fmla="*/ 3687 w 3695"/>
                <a:gd name="T23" fmla="*/ 891 h 2094"/>
                <a:gd name="T24" fmla="*/ 3469 w 3695"/>
                <a:gd name="T25" fmla="*/ 432 h 2094"/>
                <a:gd name="T26" fmla="*/ 2858 w 3695"/>
                <a:gd name="T27" fmla="*/ 214 h 2094"/>
                <a:gd name="T28" fmla="*/ 2042 w 3695"/>
                <a:gd name="T29" fmla="*/ 33 h 2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95" h="2094">
                  <a:moveTo>
                    <a:pt x="2042" y="33"/>
                  </a:moveTo>
                  <a:cubicBezTo>
                    <a:pt x="1822" y="74"/>
                    <a:pt x="1601" y="78"/>
                    <a:pt x="1389" y="129"/>
                  </a:cubicBezTo>
                  <a:cubicBezTo>
                    <a:pt x="1145" y="189"/>
                    <a:pt x="914" y="313"/>
                    <a:pt x="675" y="396"/>
                  </a:cubicBezTo>
                  <a:cubicBezTo>
                    <a:pt x="534" y="444"/>
                    <a:pt x="390" y="478"/>
                    <a:pt x="276" y="559"/>
                  </a:cubicBezTo>
                  <a:cubicBezTo>
                    <a:pt x="104" y="681"/>
                    <a:pt x="0" y="908"/>
                    <a:pt x="10" y="1121"/>
                  </a:cubicBezTo>
                  <a:cubicBezTo>
                    <a:pt x="23" y="1388"/>
                    <a:pt x="217" y="1632"/>
                    <a:pt x="458" y="1750"/>
                  </a:cubicBezTo>
                  <a:cubicBezTo>
                    <a:pt x="731" y="1884"/>
                    <a:pt x="1065" y="1856"/>
                    <a:pt x="1389" y="1865"/>
                  </a:cubicBezTo>
                  <a:cubicBezTo>
                    <a:pt x="1722" y="1874"/>
                    <a:pt x="2044" y="1922"/>
                    <a:pt x="2375" y="1992"/>
                  </a:cubicBezTo>
                  <a:cubicBezTo>
                    <a:pt x="2594" y="2038"/>
                    <a:pt x="2817" y="2094"/>
                    <a:pt x="3022" y="2028"/>
                  </a:cubicBezTo>
                  <a:cubicBezTo>
                    <a:pt x="3168" y="1981"/>
                    <a:pt x="3305" y="1872"/>
                    <a:pt x="3372" y="1738"/>
                  </a:cubicBezTo>
                  <a:cubicBezTo>
                    <a:pt x="3420" y="1643"/>
                    <a:pt x="3434" y="1537"/>
                    <a:pt x="3469" y="1436"/>
                  </a:cubicBezTo>
                  <a:cubicBezTo>
                    <a:pt x="3535" y="1249"/>
                    <a:pt x="3678" y="1081"/>
                    <a:pt x="3687" y="891"/>
                  </a:cubicBezTo>
                  <a:cubicBezTo>
                    <a:pt x="3695" y="725"/>
                    <a:pt x="3602" y="542"/>
                    <a:pt x="3469" y="432"/>
                  </a:cubicBezTo>
                  <a:cubicBezTo>
                    <a:pt x="3303" y="293"/>
                    <a:pt x="3075" y="271"/>
                    <a:pt x="2858" y="214"/>
                  </a:cubicBezTo>
                  <a:cubicBezTo>
                    <a:pt x="2569" y="138"/>
                    <a:pt x="2301" y="0"/>
                    <a:pt x="2042" y="33"/>
                  </a:cubicBezTo>
                </a:path>
              </a:pathLst>
            </a:cu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15" name="Freeform 83"/>
            <p:cNvSpPr>
              <a:spLocks/>
            </p:cNvSpPr>
            <p:nvPr/>
          </p:nvSpPr>
          <p:spPr bwMode="auto">
            <a:xfrm>
              <a:off x="924" y="2728"/>
              <a:ext cx="1485" cy="841"/>
            </a:xfrm>
            <a:custGeom>
              <a:avLst/>
              <a:gdLst>
                <a:gd name="T0" fmla="*/ 821 w 1485"/>
                <a:gd name="T1" fmla="*/ 13 h 841"/>
                <a:gd name="T2" fmla="*/ 558 w 1485"/>
                <a:gd name="T3" fmla="*/ 51 h 841"/>
                <a:gd name="T4" fmla="*/ 271 w 1485"/>
                <a:gd name="T5" fmla="*/ 159 h 841"/>
                <a:gd name="T6" fmla="*/ 111 w 1485"/>
                <a:gd name="T7" fmla="*/ 224 h 841"/>
                <a:gd name="T8" fmla="*/ 4 w 1485"/>
                <a:gd name="T9" fmla="*/ 450 h 841"/>
                <a:gd name="T10" fmla="*/ 184 w 1485"/>
                <a:gd name="T11" fmla="*/ 703 h 841"/>
                <a:gd name="T12" fmla="*/ 558 w 1485"/>
                <a:gd name="T13" fmla="*/ 749 h 841"/>
                <a:gd name="T14" fmla="*/ 955 w 1485"/>
                <a:gd name="T15" fmla="*/ 800 h 841"/>
                <a:gd name="T16" fmla="*/ 1215 w 1485"/>
                <a:gd name="T17" fmla="*/ 814 h 841"/>
                <a:gd name="T18" fmla="*/ 1355 w 1485"/>
                <a:gd name="T19" fmla="*/ 698 h 841"/>
                <a:gd name="T20" fmla="*/ 1394 w 1485"/>
                <a:gd name="T21" fmla="*/ 576 h 841"/>
                <a:gd name="T22" fmla="*/ 1482 w 1485"/>
                <a:gd name="T23" fmla="*/ 357 h 841"/>
                <a:gd name="T24" fmla="*/ 1394 w 1485"/>
                <a:gd name="T25" fmla="*/ 173 h 841"/>
                <a:gd name="T26" fmla="*/ 1149 w 1485"/>
                <a:gd name="T27" fmla="*/ 85 h 841"/>
                <a:gd name="T28" fmla="*/ 821 w 1485"/>
                <a:gd name="T29" fmla="*/ 13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5" h="841">
                  <a:moveTo>
                    <a:pt x="821" y="13"/>
                  </a:moveTo>
                  <a:cubicBezTo>
                    <a:pt x="732" y="29"/>
                    <a:pt x="643" y="31"/>
                    <a:pt x="558" y="51"/>
                  </a:cubicBezTo>
                  <a:cubicBezTo>
                    <a:pt x="460" y="75"/>
                    <a:pt x="367" y="125"/>
                    <a:pt x="271" y="159"/>
                  </a:cubicBezTo>
                  <a:cubicBezTo>
                    <a:pt x="215" y="178"/>
                    <a:pt x="157" y="192"/>
                    <a:pt x="111" y="224"/>
                  </a:cubicBezTo>
                  <a:cubicBezTo>
                    <a:pt x="42" y="273"/>
                    <a:pt x="0" y="364"/>
                    <a:pt x="4" y="450"/>
                  </a:cubicBezTo>
                  <a:cubicBezTo>
                    <a:pt x="9" y="557"/>
                    <a:pt x="87" y="655"/>
                    <a:pt x="184" y="703"/>
                  </a:cubicBezTo>
                  <a:cubicBezTo>
                    <a:pt x="294" y="756"/>
                    <a:pt x="428" y="745"/>
                    <a:pt x="558" y="749"/>
                  </a:cubicBezTo>
                  <a:cubicBezTo>
                    <a:pt x="692" y="752"/>
                    <a:pt x="822" y="772"/>
                    <a:pt x="955" y="800"/>
                  </a:cubicBezTo>
                  <a:cubicBezTo>
                    <a:pt x="1043" y="818"/>
                    <a:pt x="1132" y="841"/>
                    <a:pt x="1215" y="814"/>
                  </a:cubicBezTo>
                  <a:cubicBezTo>
                    <a:pt x="1273" y="795"/>
                    <a:pt x="1328" y="752"/>
                    <a:pt x="1355" y="698"/>
                  </a:cubicBezTo>
                  <a:cubicBezTo>
                    <a:pt x="1375" y="660"/>
                    <a:pt x="1380" y="617"/>
                    <a:pt x="1394" y="576"/>
                  </a:cubicBezTo>
                  <a:cubicBezTo>
                    <a:pt x="1421" y="501"/>
                    <a:pt x="1478" y="434"/>
                    <a:pt x="1482" y="357"/>
                  </a:cubicBezTo>
                  <a:cubicBezTo>
                    <a:pt x="1485" y="291"/>
                    <a:pt x="1448" y="217"/>
                    <a:pt x="1394" y="173"/>
                  </a:cubicBezTo>
                  <a:cubicBezTo>
                    <a:pt x="1328" y="117"/>
                    <a:pt x="1236" y="108"/>
                    <a:pt x="1149" y="85"/>
                  </a:cubicBezTo>
                  <a:cubicBezTo>
                    <a:pt x="1033" y="55"/>
                    <a:pt x="925" y="0"/>
                    <a:pt x="821" y="13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17" name="Oval 85"/>
            <p:cNvSpPr>
              <a:spLocks noChangeArrowheads="1"/>
            </p:cNvSpPr>
            <p:nvPr/>
          </p:nvSpPr>
          <p:spPr bwMode="auto">
            <a:xfrm>
              <a:off x="1348" y="1923"/>
              <a:ext cx="68" cy="6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18" name="Oval 86"/>
            <p:cNvSpPr>
              <a:spLocks noChangeArrowheads="1"/>
            </p:cNvSpPr>
            <p:nvPr/>
          </p:nvSpPr>
          <p:spPr bwMode="auto">
            <a:xfrm>
              <a:off x="1348" y="1923"/>
              <a:ext cx="68" cy="68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19" name="Oval 87"/>
            <p:cNvSpPr>
              <a:spLocks noChangeArrowheads="1"/>
            </p:cNvSpPr>
            <p:nvPr/>
          </p:nvSpPr>
          <p:spPr bwMode="auto">
            <a:xfrm>
              <a:off x="1077" y="2076"/>
              <a:ext cx="68" cy="6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20" name="Oval 88"/>
            <p:cNvSpPr>
              <a:spLocks noChangeArrowheads="1"/>
            </p:cNvSpPr>
            <p:nvPr/>
          </p:nvSpPr>
          <p:spPr bwMode="auto">
            <a:xfrm>
              <a:off x="1077" y="2076"/>
              <a:ext cx="68" cy="67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21" name="Oval 89"/>
            <p:cNvSpPr>
              <a:spLocks noChangeArrowheads="1"/>
            </p:cNvSpPr>
            <p:nvPr/>
          </p:nvSpPr>
          <p:spPr bwMode="auto">
            <a:xfrm>
              <a:off x="1600" y="2076"/>
              <a:ext cx="68" cy="6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22" name="Oval 90"/>
            <p:cNvSpPr>
              <a:spLocks noChangeArrowheads="1"/>
            </p:cNvSpPr>
            <p:nvPr/>
          </p:nvSpPr>
          <p:spPr bwMode="auto">
            <a:xfrm>
              <a:off x="1600" y="2076"/>
              <a:ext cx="68" cy="67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23" name="Oval 91"/>
            <p:cNvSpPr>
              <a:spLocks noChangeArrowheads="1"/>
            </p:cNvSpPr>
            <p:nvPr/>
          </p:nvSpPr>
          <p:spPr bwMode="auto">
            <a:xfrm>
              <a:off x="1158" y="2381"/>
              <a:ext cx="68" cy="6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24" name="Oval 92"/>
            <p:cNvSpPr>
              <a:spLocks noChangeArrowheads="1"/>
            </p:cNvSpPr>
            <p:nvPr/>
          </p:nvSpPr>
          <p:spPr bwMode="auto">
            <a:xfrm>
              <a:off x="1158" y="2381"/>
              <a:ext cx="68" cy="68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25" name="Oval 93"/>
            <p:cNvSpPr>
              <a:spLocks noChangeArrowheads="1"/>
            </p:cNvSpPr>
            <p:nvPr/>
          </p:nvSpPr>
          <p:spPr bwMode="auto">
            <a:xfrm>
              <a:off x="1491" y="2432"/>
              <a:ext cx="68" cy="6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26" name="Oval 94"/>
            <p:cNvSpPr>
              <a:spLocks noChangeArrowheads="1"/>
            </p:cNvSpPr>
            <p:nvPr/>
          </p:nvSpPr>
          <p:spPr bwMode="auto">
            <a:xfrm>
              <a:off x="1491" y="2432"/>
              <a:ext cx="68" cy="68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27" name="Line 95"/>
            <p:cNvSpPr>
              <a:spLocks noChangeShapeType="1"/>
            </p:cNvSpPr>
            <p:nvPr/>
          </p:nvSpPr>
          <p:spPr bwMode="auto">
            <a:xfrm flipV="1">
              <a:off x="1140" y="1974"/>
              <a:ext cx="212" cy="11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28" name="Line 96"/>
            <p:cNvSpPr>
              <a:spLocks noChangeShapeType="1"/>
            </p:cNvSpPr>
            <p:nvPr/>
          </p:nvSpPr>
          <p:spPr bwMode="auto">
            <a:xfrm flipH="1" flipV="1">
              <a:off x="1119" y="2142"/>
              <a:ext cx="64" cy="2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29" name="Line 97"/>
            <p:cNvSpPr>
              <a:spLocks noChangeShapeType="1"/>
            </p:cNvSpPr>
            <p:nvPr/>
          </p:nvSpPr>
          <p:spPr bwMode="auto">
            <a:xfrm flipH="1">
              <a:off x="1145" y="2110"/>
              <a:ext cx="45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30" name="Line 98"/>
            <p:cNvSpPr>
              <a:spLocks noChangeShapeType="1"/>
            </p:cNvSpPr>
            <p:nvPr/>
          </p:nvSpPr>
          <p:spPr bwMode="auto">
            <a:xfrm flipH="1" flipV="1">
              <a:off x="1391" y="1990"/>
              <a:ext cx="125" cy="44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31" name="Line 99"/>
            <p:cNvSpPr>
              <a:spLocks noChangeShapeType="1"/>
            </p:cNvSpPr>
            <p:nvPr/>
          </p:nvSpPr>
          <p:spPr bwMode="auto">
            <a:xfrm flipV="1">
              <a:off x="1220" y="2129"/>
              <a:ext cx="386" cy="26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32" name="Line 100"/>
            <p:cNvSpPr>
              <a:spLocks noChangeShapeType="1"/>
            </p:cNvSpPr>
            <p:nvPr/>
          </p:nvSpPr>
          <p:spPr bwMode="auto">
            <a:xfrm flipH="1" flipV="1">
              <a:off x="1136" y="2132"/>
              <a:ext cx="363" cy="31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33" name="Line 101"/>
            <p:cNvSpPr>
              <a:spLocks noChangeShapeType="1"/>
            </p:cNvSpPr>
            <p:nvPr/>
          </p:nvSpPr>
          <p:spPr bwMode="auto">
            <a:xfrm flipV="1">
              <a:off x="1535" y="2142"/>
              <a:ext cx="89" cy="29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34" name="Freeform 102"/>
            <p:cNvSpPr>
              <a:spLocks/>
            </p:cNvSpPr>
            <p:nvPr/>
          </p:nvSpPr>
          <p:spPr bwMode="auto">
            <a:xfrm>
              <a:off x="646" y="2930"/>
              <a:ext cx="77" cy="78"/>
            </a:xfrm>
            <a:custGeom>
              <a:avLst/>
              <a:gdLst>
                <a:gd name="T0" fmla="*/ 170 w 193"/>
                <a:gd name="T1" fmla="*/ 55 h 193"/>
                <a:gd name="T2" fmla="*/ 55 w 193"/>
                <a:gd name="T3" fmla="*/ 24 h 193"/>
                <a:gd name="T4" fmla="*/ 24 w 193"/>
                <a:gd name="T5" fmla="*/ 139 h 193"/>
                <a:gd name="T6" fmla="*/ 139 w 193"/>
                <a:gd name="T7" fmla="*/ 170 h 193"/>
                <a:gd name="T8" fmla="*/ 170 w 193"/>
                <a:gd name="T9" fmla="*/ 5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0" y="55"/>
                  </a:moveTo>
                  <a:cubicBezTo>
                    <a:pt x="147" y="14"/>
                    <a:pt x="95" y="0"/>
                    <a:pt x="55" y="24"/>
                  </a:cubicBezTo>
                  <a:cubicBezTo>
                    <a:pt x="14" y="47"/>
                    <a:pt x="0" y="99"/>
                    <a:pt x="24" y="139"/>
                  </a:cubicBezTo>
                  <a:cubicBezTo>
                    <a:pt x="47" y="180"/>
                    <a:pt x="99" y="193"/>
                    <a:pt x="139" y="170"/>
                  </a:cubicBezTo>
                  <a:cubicBezTo>
                    <a:pt x="179" y="147"/>
                    <a:pt x="193" y="95"/>
                    <a:pt x="170" y="5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35" name="Freeform 103"/>
            <p:cNvSpPr>
              <a:spLocks/>
            </p:cNvSpPr>
            <p:nvPr/>
          </p:nvSpPr>
          <p:spPr bwMode="auto">
            <a:xfrm>
              <a:off x="646" y="2930"/>
              <a:ext cx="77" cy="78"/>
            </a:xfrm>
            <a:custGeom>
              <a:avLst/>
              <a:gdLst>
                <a:gd name="T0" fmla="*/ 68 w 77"/>
                <a:gd name="T1" fmla="*/ 22 h 78"/>
                <a:gd name="T2" fmla="*/ 22 w 77"/>
                <a:gd name="T3" fmla="*/ 10 h 78"/>
                <a:gd name="T4" fmla="*/ 9 w 77"/>
                <a:gd name="T5" fmla="*/ 56 h 78"/>
                <a:gd name="T6" fmla="*/ 56 w 77"/>
                <a:gd name="T7" fmla="*/ 68 h 78"/>
                <a:gd name="T8" fmla="*/ 68 w 77"/>
                <a:gd name="T9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8">
                  <a:moveTo>
                    <a:pt x="68" y="22"/>
                  </a:moveTo>
                  <a:cubicBezTo>
                    <a:pt x="59" y="6"/>
                    <a:pt x="38" y="0"/>
                    <a:pt x="22" y="10"/>
                  </a:cubicBezTo>
                  <a:cubicBezTo>
                    <a:pt x="5" y="19"/>
                    <a:pt x="0" y="40"/>
                    <a:pt x="9" y="56"/>
                  </a:cubicBezTo>
                  <a:cubicBezTo>
                    <a:pt x="19" y="72"/>
                    <a:pt x="40" y="78"/>
                    <a:pt x="56" y="68"/>
                  </a:cubicBezTo>
                  <a:cubicBezTo>
                    <a:pt x="72" y="59"/>
                    <a:pt x="77" y="38"/>
                    <a:pt x="68" y="22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36" name="Freeform 104"/>
            <p:cNvSpPr>
              <a:spLocks/>
            </p:cNvSpPr>
            <p:nvPr/>
          </p:nvSpPr>
          <p:spPr bwMode="auto">
            <a:xfrm>
              <a:off x="991" y="2811"/>
              <a:ext cx="78" cy="78"/>
            </a:xfrm>
            <a:custGeom>
              <a:avLst/>
              <a:gdLst>
                <a:gd name="T0" fmla="*/ 170 w 193"/>
                <a:gd name="T1" fmla="*/ 54 h 193"/>
                <a:gd name="T2" fmla="*/ 55 w 193"/>
                <a:gd name="T3" fmla="*/ 23 h 193"/>
                <a:gd name="T4" fmla="*/ 24 w 193"/>
                <a:gd name="T5" fmla="*/ 139 h 193"/>
                <a:gd name="T6" fmla="*/ 139 w 193"/>
                <a:gd name="T7" fmla="*/ 170 h 193"/>
                <a:gd name="T8" fmla="*/ 170 w 193"/>
                <a:gd name="T9" fmla="*/ 5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0" y="54"/>
                  </a:moveTo>
                  <a:cubicBezTo>
                    <a:pt x="147" y="14"/>
                    <a:pt x="95" y="0"/>
                    <a:pt x="55" y="23"/>
                  </a:cubicBezTo>
                  <a:cubicBezTo>
                    <a:pt x="14" y="47"/>
                    <a:pt x="0" y="98"/>
                    <a:pt x="24" y="139"/>
                  </a:cubicBezTo>
                  <a:cubicBezTo>
                    <a:pt x="47" y="179"/>
                    <a:pt x="99" y="193"/>
                    <a:pt x="139" y="170"/>
                  </a:cubicBezTo>
                  <a:cubicBezTo>
                    <a:pt x="180" y="146"/>
                    <a:pt x="193" y="95"/>
                    <a:pt x="170" y="54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37" name="Freeform 105"/>
            <p:cNvSpPr>
              <a:spLocks/>
            </p:cNvSpPr>
            <p:nvPr/>
          </p:nvSpPr>
          <p:spPr bwMode="auto">
            <a:xfrm>
              <a:off x="991" y="2811"/>
              <a:ext cx="78" cy="78"/>
            </a:xfrm>
            <a:custGeom>
              <a:avLst/>
              <a:gdLst>
                <a:gd name="T0" fmla="*/ 69 w 78"/>
                <a:gd name="T1" fmla="*/ 22 h 78"/>
                <a:gd name="T2" fmla="*/ 23 w 78"/>
                <a:gd name="T3" fmla="*/ 9 h 78"/>
                <a:gd name="T4" fmla="*/ 10 w 78"/>
                <a:gd name="T5" fmla="*/ 56 h 78"/>
                <a:gd name="T6" fmla="*/ 56 w 78"/>
                <a:gd name="T7" fmla="*/ 68 h 78"/>
                <a:gd name="T8" fmla="*/ 69 w 78"/>
                <a:gd name="T9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8">
                  <a:moveTo>
                    <a:pt x="69" y="22"/>
                  </a:moveTo>
                  <a:cubicBezTo>
                    <a:pt x="60" y="6"/>
                    <a:pt x="39" y="0"/>
                    <a:pt x="23" y="9"/>
                  </a:cubicBezTo>
                  <a:cubicBezTo>
                    <a:pt x="6" y="19"/>
                    <a:pt x="0" y="39"/>
                    <a:pt x="10" y="56"/>
                  </a:cubicBezTo>
                  <a:cubicBezTo>
                    <a:pt x="19" y="72"/>
                    <a:pt x="40" y="78"/>
                    <a:pt x="56" y="68"/>
                  </a:cubicBezTo>
                  <a:cubicBezTo>
                    <a:pt x="73" y="59"/>
                    <a:pt x="78" y="38"/>
                    <a:pt x="69" y="22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38" name="Freeform 106"/>
            <p:cNvSpPr>
              <a:spLocks/>
            </p:cNvSpPr>
            <p:nvPr/>
          </p:nvSpPr>
          <p:spPr bwMode="auto">
            <a:xfrm>
              <a:off x="733" y="3237"/>
              <a:ext cx="78" cy="78"/>
            </a:xfrm>
            <a:custGeom>
              <a:avLst/>
              <a:gdLst>
                <a:gd name="T0" fmla="*/ 170 w 193"/>
                <a:gd name="T1" fmla="*/ 54 h 193"/>
                <a:gd name="T2" fmla="*/ 55 w 193"/>
                <a:gd name="T3" fmla="*/ 24 h 193"/>
                <a:gd name="T4" fmla="*/ 24 w 193"/>
                <a:gd name="T5" fmla="*/ 139 h 193"/>
                <a:gd name="T6" fmla="*/ 139 w 193"/>
                <a:gd name="T7" fmla="*/ 170 h 193"/>
                <a:gd name="T8" fmla="*/ 170 w 193"/>
                <a:gd name="T9" fmla="*/ 5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0" y="54"/>
                  </a:moveTo>
                  <a:cubicBezTo>
                    <a:pt x="147" y="14"/>
                    <a:pt x="95" y="0"/>
                    <a:pt x="55" y="24"/>
                  </a:cubicBezTo>
                  <a:cubicBezTo>
                    <a:pt x="14" y="47"/>
                    <a:pt x="0" y="99"/>
                    <a:pt x="24" y="139"/>
                  </a:cubicBezTo>
                  <a:cubicBezTo>
                    <a:pt x="47" y="179"/>
                    <a:pt x="99" y="193"/>
                    <a:pt x="139" y="170"/>
                  </a:cubicBezTo>
                  <a:cubicBezTo>
                    <a:pt x="179" y="147"/>
                    <a:pt x="193" y="95"/>
                    <a:pt x="170" y="54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39" name="Freeform 107"/>
            <p:cNvSpPr>
              <a:spLocks/>
            </p:cNvSpPr>
            <p:nvPr/>
          </p:nvSpPr>
          <p:spPr bwMode="auto">
            <a:xfrm>
              <a:off x="733" y="3237"/>
              <a:ext cx="78" cy="78"/>
            </a:xfrm>
            <a:custGeom>
              <a:avLst/>
              <a:gdLst>
                <a:gd name="T0" fmla="*/ 68 w 78"/>
                <a:gd name="T1" fmla="*/ 22 h 78"/>
                <a:gd name="T2" fmla="*/ 22 w 78"/>
                <a:gd name="T3" fmla="*/ 10 h 78"/>
                <a:gd name="T4" fmla="*/ 10 w 78"/>
                <a:gd name="T5" fmla="*/ 56 h 78"/>
                <a:gd name="T6" fmla="*/ 56 w 78"/>
                <a:gd name="T7" fmla="*/ 69 h 78"/>
                <a:gd name="T8" fmla="*/ 68 w 78"/>
                <a:gd name="T9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8">
                  <a:moveTo>
                    <a:pt x="68" y="22"/>
                  </a:moveTo>
                  <a:cubicBezTo>
                    <a:pt x="59" y="6"/>
                    <a:pt x="38" y="0"/>
                    <a:pt x="22" y="10"/>
                  </a:cubicBezTo>
                  <a:cubicBezTo>
                    <a:pt x="6" y="19"/>
                    <a:pt x="0" y="40"/>
                    <a:pt x="10" y="56"/>
                  </a:cubicBezTo>
                  <a:cubicBezTo>
                    <a:pt x="19" y="72"/>
                    <a:pt x="40" y="78"/>
                    <a:pt x="56" y="69"/>
                  </a:cubicBezTo>
                  <a:cubicBezTo>
                    <a:pt x="72" y="59"/>
                    <a:pt x="78" y="38"/>
                    <a:pt x="68" y="22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40" name="Freeform 108"/>
            <p:cNvSpPr>
              <a:spLocks/>
            </p:cNvSpPr>
            <p:nvPr/>
          </p:nvSpPr>
          <p:spPr bwMode="auto">
            <a:xfrm>
              <a:off x="1096" y="3123"/>
              <a:ext cx="78" cy="78"/>
            </a:xfrm>
            <a:custGeom>
              <a:avLst/>
              <a:gdLst>
                <a:gd name="T0" fmla="*/ 169 w 193"/>
                <a:gd name="T1" fmla="*/ 54 h 193"/>
                <a:gd name="T2" fmla="*/ 54 w 193"/>
                <a:gd name="T3" fmla="*/ 23 h 193"/>
                <a:gd name="T4" fmla="*/ 23 w 193"/>
                <a:gd name="T5" fmla="*/ 139 h 193"/>
                <a:gd name="T6" fmla="*/ 139 w 193"/>
                <a:gd name="T7" fmla="*/ 169 h 193"/>
                <a:gd name="T8" fmla="*/ 169 w 193"/>
                <a:gd name="T9" fmla="*/ 5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69" y="54"/>
                  </a:moveTo>
                  <a:cubicBezTo>
                    <a:pt x="146" y="14"/>
                    <a:pt x="94" y="0"/>
                    <a:pt x="54" y="23"/>
                  </a:cubicBezTo>
                  <a:cubicBezTo>
                    <a:pt x="14" y="46"/>
                    <a:pt x="0" y="98"/>
                    <a:pt x="23" y="139"/>
                  </a:cubicBezTo>
                  <a:cubicBezTo>
                    <a:pt x="46" y="179"/>
                    <a:pt x="98" y="193"/>
                    <a:pt x="139" y="169"/>
                  </a:cubicBezTo>
                  <a:cubicBezTo>
                    <a:pt x="179" y="146"/>
                    <a:pt x="193" y="94"/>
                    <a:pt x="169" y="54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41" name="Freeform 109"/>
            <p:cNvSpPr>
              <a:spLocks/>
            </p:cNvSpPr>
            <p:nvPr/>
          </p:nvSpPr>
          <p:spPr bwMode="auto">
            <a:xfrm>
              <a:off x="1096" y="3123"/>
              <a:ext cx="78" cy="78"/>
            </a:xfrm>
            <a:custGeom>
              <a:avLst/>
              <a:gdLst>
                <a:gd name="T0" fmla="*/ 68 w 78"/>
                <a:gd name="T1" fmla="*/ 22 h 78"/>
                <a:gd name="T2" fmla="*/ 22 w 78"/>
                <a:gd name="T3" fmla="*/ 9 h 78"/>
                <a:gd name="T4" fmla="*/ 10 w 78"/>
                <a:gd name="T5" fmla="*/ 56 h 78"/>
                <a:gd name="T6" fmla="*/ 56 w 78"/>
                <a:gd name="T7" fmla="*/ 68 h 78"/>
                <a:gd name="T8" fmla="*/ 68 w 78"/>
                <a:gd name="T9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8">
                  <a:moveTo>
                    <a:pt x="68" y="22"/>
                  </a:moveTo>
                  <a:cubicBezTo>
                    <a:pt x="59" y="6"/>
                    <a:pt x="38" y="0"/>
                    <a:pt x="22" y="9"/>
                  </a:cubicBezTo>
                  <a:cubicBezTo>
                    <a:pt x="6" y="19"/>
                    <a:pt x="0" y="40"/>
                    <a:pt x="10" y="56"/>
                  </a:cubicBezTo>
                  <a:cubicBezTo>
                    <a:pt x="19" y="72"/>
                    <a:pt x="40" y="78"/>
                    <a:pt x="56" y="68"/>
                  </a:cubicBezTo>
                  <a:cubicBezTo>
                    <a:pt x="72" y="59"/>
                    <a:pt x="78" y="38"/>
                    <a:pt x="68" y="22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42" name="Line 110"/>
            <p:cNvSpPr>
              <a:spLocks noChangeShapeType="1"/>
            </p:cNvSpPr>
            <p:nvPr/>
          </p:nvSpPr>
          <p:spPr bwMode="auto">
            <a:xfrm flipH="1" flipV="1">
              <a:off x="694" y="3001"/>
              <a:ext cx="69" cy="24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43" name="Line 111"/>
            <p:cNvSpPr>
              <a:spLocks noChangeShapeType="1"/>
            </p:cNvSpPr>
            <p:nvPr/>
          </p:nvSpPr>
          <p:spPr bwMode="auto">
            <a:xfrm flipH="1">
              <a:off x="717" y="2861"/>
              <a:ext cx="281" cy="9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44" name="Line 112"/>
            <p:cNvSpPr>
              <a:spLocks noChangeShapeType="1"/>
            </p:cNvSpPr>
            <p:nvPr/>
          </p:nvSpPr>
          <p:spPr bwMode="auto">
            <a:xfrm flipH="1" flipV="1">
              <a:off x="716" y="2982"/>
              <a:ext cx="388" cy="16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45" name="Line 113"/>
            <p:cNvSpPr>
              <a:spLocks noChangeShapeType="1"/>
            </p:cNvSpPr>
            <p:nvPr/>
          </p:nvSpPr>
          <p:spPr bwMode="auto">
            <a:xfrm flipV="1">
              <a:off x="790" y="2879"/>
              <a:ext cx="223" cy="36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46" name="Line 114"/>
            <p:cNvSpPr>
              <a:spLocks noChangeShapeType="1"/>
            </p:cNvSpPr>
            <p:nvPr/>
          </p:nvSpPr>
          <p:spPr bwMode="auto">
            <a:xfrm flipH="1">
              <a:off x="804" y="3172"/>
              <a:ext cx="299" cy="9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47" name="Oval 115"/>
            <p:cNvSpPr>
              <a:spLocks noChangeArrowheads="1"/>
            </p:cNvSpPr>
            <p:nvPr/>
          </p:nvSpPr>
          <p:spPr bwMode="auto">
            <a:xfrm>
              <a:off x="1623" y="2851"/>
              <a:ext cx="67" cy="6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48" name="Oval 116"/>
            <p:cNvSpPr>
              <a:spLocks noChangeArrowheads="1"/>
            </p:cNvSpPr>
            <p:nvPr/>
          </p:nvSpPr>
          <p:spPr bwMode="auto">
            <a:xfrm>
              <a:off x="1623" y="2851"/>
              <a:ext cx="67" cy="68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49" name="Oval 117"/>
            <p:cNvSpPr>
              <a:spLocks noChangeArrowheads="1"/>
            </p:cNvSpPr>
            <p:nvPr/>
          </p:nvSpPr>
          <p:spPr bwMode="auto">
            <a:xfrm>
              <a:off x="1522" y="3252"/>
              <a:ext cx="68" cy="6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50" name="Oval 118"/>
            <p:cNvSpPr>
              <a:spLocks noChangeArrowheads="1"/>
            </p:cNvSpPr>
            <p:nvPr/>
          </p:nvSpPr>
          <p:spPr bwMode="auto">
            <a:xfrm>
              <a:off x="1522" y="3252"/>
              <a:ext cx="68" cy="68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51" name="Oval 119"/>
            <p:cNvSpPr>
              <a:spLocks noChangeArrowheads="1"/>
            </p:cNvSpPr>
            <p:nvPr/>
          </p:nvSpPr>
          <p:spPr bwMode="auto">
            <a:xfrm>
              <a:off x="2156" y="2954"/>
              <a:ext cx="68" cy="6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52" name="Oval 120"/>
            <p:cNvSpPr>
              <a:spLocks noChangeArrowheads="1"/>
            </p:cNvSpPr>
            <p:nvPr/>
          </p:nvSpPr>
          <p:spPr bwMode="auto">
            <a:xfrm>
              <a:off x="2156" y="2954"/>
              <a:ext cx="68" cy="68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53" name="Oval 121"/>
            <p:cNvSpPr>
              <a:spLocks noChangeArrowheads="1"/>
            </p:cNvSpPr>
            <p:nvPr/>
          </p:nvSpPr>
          <p:spPr bwMode="auto">
            <a:xfrm>
              <a:off x="1859" y="3209"/>
              <a:ext cx="68" cy="6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54" name="Oval 122"/>
            <p:cNvSpPr>
              <a:spLocks noChangeArrowheads="1"/>
            </p:cNvSpPr>
            <p:nvPr/>
          </p:nvSpPr>
          <p:spPr bwMode="auto">
            <a:xfrm>
              <a:off x="1859" y="3209"/>
              <a:ext cx="68" cy="68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55" name="Oval 123"/>
            <p:cNvSpPr>
              <a:spLocks noChangeArrowheads="1"/>
            </p:cNvSpPr>
            <p:nvPr/>
          </p:nvSpPr>
          <p:spPr bwMode="auto">
            <a:xfrm>
              <a:off x="2016" y="3394"/>
              <a:ext cx="68" cy="6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4" name="Oval 124"/>
            <p:cNvSpPr>
              <a:spLocks noChangeArrowheads="1"/>
            </p:cNvSpPr>
            <p:nvPr/>
          </p:nvSpPr>
          <p:spPr bwMode="auto">
            <a:xfrm>
              <a:off x="2016" y="3394"/>
              <a:ext cx="68" cy="68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5" name="Line 125"/>
            <p:cNvSpPr>
              <a:spLocks noChangeShapeType="1"/>
            </p:cNvSpPr>
            <p:nvPr/>
          </p:nvSpPr>
          <p:spPr bwMode="auto">
            <a:xfrm flipV="1">
              <a:off x="1564" y="2918"/>
              <a:ext cx="84" cy="33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" name="Line 126"/>
            <p:cNvSpPr>
              <a:spLocks noChangeShapeType="1"/>
            </p:cNvSpPr>
            <p:nvPr/>
          </p:nvSpPr>
          <p:spPr bwMode="auto">
            <a:xfrm flipH="1">
              <a:off x="1589" y="3247"/>
              <a:ext cx="271" cy="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" name="Line 127"/>
            <p:cNvSpPr>
              <a:spLocks noChangeShapeType="1"/>
            </p:cNvSpPr>
            <p:nvPr/>
          </p:nvSpPr>
          <p:spPr bwMode="auto">
            <a:xfrm flipH="1" flipV="1">
              <a:off x="1690" y="2892"/>
              <a:ext cx="467" cy="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8" name="Line 128"/>
            <p:cNvSpPr>
              <a:spLocks noChangeShapeType="1"/>
            </p:cNvSpPr>
            <p:nvPr/>
          </p:nvSpPr>
          <p:spPr bwMode="auto">
            <a:xfrm flipH="1" flipV="1">
              <a:off x="1588" y="3295"/>
              <a:ext cx="430" cy="12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" name="Line 129"/>
            <p:cNvSpPr>
              <a:spLocks noChangeShapeType="1"/>
            </p:cNvSpPr>
            <p:nvPr/>
          </p:nvSpPr>
          <p:spPr bwMode="auto">
            <a:xfrm flipV="1">
              <a:off x="1586" y="3002"/>
              <a:ext cx="573" cy="26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" name="Line 130"/>
            <p:cNvSpPr>
              <a:spLocks noChangeShapeType="1"/>
            </p:cNvSpPr>
            <p:nvPr/>
          </p:nvSpPr>
          <p:spPr bwMode="auto">
            <a:xfrm flipH="1" flipV="1">
              <a:off x="1651" y="2138"/>
              <a:ext cx="521" cy="82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" name="Line 131"/>
            <p:cNvSpPr>
              <a:spLocks noChangeShapeType="1"/>
            </p:cNvSpPr>
            <p:nvPr/>
          </p:nvSpPr>
          <p:spPr bwMode="auto">
            <a:xfrm flipV="1">
              <a:off x="2061" y="3020"/>
              <a:ext cx="119" cy="37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2" name="Line 132"/>
            <p:cNvSpPr>
              <a:spLocks noChangeShapeType="1"/>
            </p:cNvSpPr>
            <p:nvPr/>
          </p:nvSpPr>
          <p:spPr bwMode="auto">
            <a:xfrm flipH="1" flipV="1">
              <a:off x="1675" y="2914"/>
              <a:ext cx="200" cy="3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3" name="Line 133"/>
            <p:cNvSpPr>
              <a:spLocks noChangeShapeType="1"/>
            </p:cNvSpPr>
            <p:nvPr/>
          </p:nvSpPr>
          <p:spPr bwMode="auto">
            <a:xfrm flipH="1" flipV="1">
              <a:off x="1168" y="3171"/>
              <a:ext cx="355" cy="10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4" name="Line 134"/>
            <p:cNvSpPr>
              <a:spLocks noChangeShapeType="1"/>
            </p:cNvSpPr>
            <p:nvPr/>
          </p:nvSpPr>
          <p:spPr bwMode="auto">
            <a:xfrm flipV="1">
              <a:off x="1042" y="2447"/>
              <a:ext cx="138" cy="37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" name="Line 135"/>
            <p:cNvSpPr>
              <a:spLocks noChangeShapeType="1"/>
            </p:cNvSpPr>
            <p:nvPr/>
          </p:nvSpPr>
          <p:spPr bwMode="auto">
            <a:xfrm flipH="1" flipV="1">
              <a:off x="1535" y="2498"/>
              <a:ext cx="111" cy="35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6" name="Rectangle 136"/>
            <p:cNvSpPr>
              <a:spLocks noChangeArrowheads="1"/>
            </p:cNvSpPr>
            <p:nvPr/>
          </p:nvSpPr>
          <p:spPr bwMode="auto">
            <a:xfrm>
              <a:off x="1407" y="3345"/>
              <a:ext cx="32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paradise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77" name="Rectangle 137"/>
            <p:cNvSpPr>
              <a:spLocks noChangeArrowheads="1"/>
            </p:cNvSpPr>
            <p:nvPr/>
          </p:nvSpPr>
          <p:spPr bwMode="auto">
            <a:xfrm>
              <a:off x="2166" y="3467"/>
              <a:ext cx="43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beautiful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138"/>
            <p:cNvSpPr>
              <a:spLocks noChangeArrowheads="1"/>
            </p:cNvSpPr>
            <p:nvPr/>
          </p:nvSpPr>
          <p:spPr bwMode="auto">
            <a:xfrm>
              <a:off x="2525" y="3467"/>
              <a:ext cx="167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(+)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139"/>
            <p:cNvSpPr>
              <a:spLocks noChangeArrowheads="1"/>
            </p:cNvSpPr>
            <p:nvPr/>
          </p:nvSpPr>
          <p:spPr bwMode="auto">
            <a:xfrm>
              <a:off x="1261" y="2763"/>
              <a:ext cx="257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bliss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140"/>
            <p:cNvSpPr>
              <a:spLocks noChangeArrowheads="1"/>
            </p:cNvSpPr>
            <p:nvPr/>
          </p:nvSpPr>
          <p:spPr bwMode="auto">
            <a:xfrm>
              <a:off x="1457" y="2763"/>
              <a:ext cx="167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(+)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141"/>
            <p:cNvSpPr>
              <a:spLocks noChangeArrowheads="1"/>
            </p:cNvSpPr>
            <p:nvPr/>
          </p:nvSpPr>
          <p:spPr bwMode="auto">
            <a:xfrm>
              <a:off x="1826" y="3271"/>
              <a:ext cx="28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heaven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142"/>
            <p:cNvSpPr>
              <a:spLocks noChangeArrowheads="1"/>
            </p:cNvSpPr>
            <p:nvPr/>
          </p:nvSpPr>
          <p:spPr bwMode="auto">
            <a:xfrm>
              <a:off x="2068" y="3265"/>
              <a:ext cx="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143"/>
            <p:cNvSpPr>
              <a:spLocks noChangeArrowheads="1"/>
            </p:cNvSpPr>
            <p:nvPr/>
          </p:nvSpPr>
          <p:spPr bwMode="auto">
            <a:xfrm>
              <a:off x="2092" y="3265"/>
              <a:ext cx="15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(+)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44"/>
            <p:cNvSpPr>
              <a:spLocks noChangeArrowheads="1"/>
            </p:cNvSpPr>
            <p:nvPr/>
          </p:nvSpPr>
          <p:spPr bwMode="auto">
            <a:xfrm>
              <a:off x="1005" y="3220"/>
              <a:ext cx="29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2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h</a:t>
              </a: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ell</a:t>
              </a:r>
              <a:r>
                <a:rPr kumimoji="0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 (-)</a:t>
              </a: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90" name="Rectangle 148"/>
            <p:cNvSpPr>
              <a:spLocks noChangeArrowheads="1"/>
            </p:cNvSpPr>
            <p:nvPr/>
          </p:nvSpPr>
          <p:spPr bwMode="auto">
            <a:xfrm>
              <a:off x="2258" y="2848"/>
              <a:ext cx="32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dream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149"/>
            <p:cNvSpPr>
              <a:spLocks noChangeArrowheads="1"/>
            </p:cNvSpPr>
            <p:nvPr/>
          </p:nvSpPr>
          <p:spPr bwMode="auto">
            <a:xfrm>
              <a:off x="2517" y="2848"/>
              <a:ext cx="167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(+)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05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45979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effectLst/>
                <a:latin typeface="Calibri" panose="020F0502020204030204" pitchFamily="34" charset="0"/>
              </a:rPr>
              <a:t>Other Examples</a:t>
            </a:r>
            <a:endParaRPr lang="zh-TW" altLang="en-US" sz="40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828800"/>
            <a:ext cx="8305800" cy="1512888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200" dirty="0" smtClean="0">
                <a:latin typeface="Calibri" panose="020F0502020204030204" pitchFamily="34" charset="0"/>
              </a:rPr>
              <a:t>In ANEW (1,034 words), </a:t>
            </a:r>
            <a:r>
              <a:rPr lang="en-US" altLang="zh-TW" sz="22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the</a:t>
            </a:r>
            <a:r>
              <a:rPr lang="en-US" altLang="zh-TW" sz="2200" dirty="0" smtClean="0">
                <a:latin typeface="Calibri" panose="020F0502020204030204" pitchFamily="34" charset="0"/>
              </a:rPr>
              <a:t> </a:t>
            </a:r>
            <a:r>
              <a:rPr lang="en-US" altLang="zh-TW" sz="22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ratio of the same and inverse polarity is</a:t>
            </a:r>
          </a:p>
          <a:p>
            <a:pPr lvl="1" eaLnBrk="1" hangingPunct="1">
              <a:spcBef>
                <a:spcPts val="600"/>
              </a:spcBef>
              <a:buSzPct val="100000"/>
            </a:pPr>
            <a:r>
              <a:rPr lang="en-US" altLang="zh-TW" sz="1800" dirty="0" smtClean="0">
                <a:latin typeface="Calibri" panose="020F0502020204030204" pitchFamily="34" charset="0"/>
              </a:rPr>
              <a:t>Valence: </a:t>
            </a:r>
            <a:r>
              <a:rPr lang="en-US" altLang="zh-TW" sz="1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7:3</a:t>
            </a:r>
            <a:r>
              <a:rPr lang="en-US" altLang="zh-TW" sz="1800" dirty="0" smtClean="0">
                <a:latin typeface="Calibri" panose="020F0502020204030204" pitchFamily="34" charset="0"/>
              </a:rPr>
              <a:t> ;  Arousal: </a:t>
            </a:r>
            <a:r>
              <a:rPr lang="en-US" altLang="zh-TW" sz="1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6:4</a:t>
            </a: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200" dirty="0" smtClean="0">
                <a:latin typeface="Calibri" panose="020F0502020204030204" pitchFamily="34" charset="0"/>
              </a:rPr>
              <a:t>Including such noisy words may reduce the prediction performance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916269"/>
              </p:ext>
            </p:extLst>
          </p:nvPr>
        </p:nvGraphicFramePr>
        <p:xfrm>
          <a:off x="800100" y="3341688"/>
          <a:ext cx="7886700" cy="26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2470"/>
                <a:gridCol w="566057"/>
                <a:gridCol w="740773"/>
                <a:gridCol w="539387"/>
                <a:gridCol w="5328013"/>
              </a:tblGrid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Valence</a:t>
                      </a:r>
                      <a:endParaRPr lang="zh-CN" sz="1200" cap="non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Actual value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Predicted value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 10 most similar neighbors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paradise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8.72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6.73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heaven (7.30), bliss (6.95), beautiful (7.60), </a:t>
                      </a: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hell (2.24)</a:t>
                      </a: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dream (6.73),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2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swamp (5.14), </a:t>
                      </a: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lonely (2.17)</a:t>
                      </a: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carefree (7.54), </a:t>
                      </a: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nightmare (1.91)</a:t>
                      </a: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glory (7.55)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wealthy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7.70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5.74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1.96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millionaire (8.03), luxury (7.88), handsome (7.93), lavish (6.21), </a:t>
                      </a: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greed (3.51)</a:t>
                      </a: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riches (7.70), famous (6.98), money (7.59), modest (5.76), </a:t>
                      </a: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selfish (2.42)</a:t>
                      </a:r>
                      <a:endParaRPr lang="zh-CN" sz="1200" cap="non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Arousal</a:t>
                      </a:r>
                      <a:endParaRPr lang="zh-CN" sz="1200" cap="non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Actual value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Predicted value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 10 most similar neighbors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enraged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7.97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6.07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1.90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angry (7.17), disgusted (5.42), frustrated (5.61), displeased (5.64), </a:t>
                      </a: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unhappy (4.18)</a:t>
                      </a: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20"/>
                        </a:spcAft>
                      </a:pP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resent (4.47)</a:t>
                      </a: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startled (6.93), terrified (7.83), upset (5.86), astonished (6.58)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peace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4.66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1.71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justice (5.47), freedom (5.52), liberty (5.60), </a:t>
                      </a: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 (7.49)</a:t>
                      </a: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life (6.02),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bless (4.05), dignified (4.12), disturb (5.80), hope (5.44), mind (5.00)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068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45979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effectLst/>
                <a:latin typeface="Calibri" panose="020F0502020204030204" pitchFamily="34" charset="0"/>
              </a:rPr>
              <a:t>Possible Solutions (1/2)</a:t>
            </a:r>
            <a:endParaRPr lang="zh-TW" altLang="en-US" sz="40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828800"/>
            <a:ext cx="8153400" cy="1320800"/>
          </a:xfrm>
        </p:spPr>
        <p:txBody>
          <a:bodyPr/>
          <a:lstStyle/>
          <a:p>
            <a:pPr eaLnBrk="1" hangingPunct="1">
              <a:spcBef>
                <a:spcPts val="300"/>
              </a:spcBef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An </a:t>
            </a:r>
            <a:r>
              <a:rPr lang="en-US" altLang="zh-TW" sz="2400" dirty="0">
                <a:latin typeface="Calibri" panose="020F0502020204030204" pitchFamily="34" charset="0"/>
              </a:rPr>
              <a:t>ideal prediction method should </a:t>
            </a:r>
            <a:endParaRPr lang="en-US" altLang="zh-TW" sz="240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300"/>
              </a:spcBef>
              <a:buSzPct val="100000"/>
            </a:pPr>
            <a:r>
              <a:rPr lang="en-US" altLang="zh-TW" sz="2000" dirty="0" smtClean="0">
                <a:latin typeface="Calibri" panose="020F0502020204030204" pitchFamily="34" charset="0"/>
              </a:rPr>
              <a:t>account </a:t>
            </a:r>
            <a:r>
              <a:rPr lang="en-US" altLang="zh-TW" sz="2000" dirty="0">
                <a:latin typeface="Calibri" panose="020F0502020204030204" pitchFamily="34" charset="0"/>
              </a:rPr>
              <a:t>for seeds with the same polarity to an unseen </a:t>
            </a:r>
            <a:r>
              <a:rPr lang="en-US" altLang="zh-TW" sz="2000" dirty="0" smtClean="0">
                <a:latin typeface="Calibri" panose="020F0502020204030204" pitchFamily="34" charset="0"/>
              </a:rPr>
              <a:t>word</a:t>
            </a:r>
          </a:p>
          <a:p>
            <a:pPr lvl="1" eaLnBrk="1" hangingPunct="1">
              <a:spcBef>
                <a:spcPts val="300"/>
              </a:spcBef>
              <a:buSzPct val="100000"/>
            </a:pPr>
            <a:r>
              <a:rPr lang="en-US" altLang="zh-TW" sz="2000" dirty="0">
                <a:latin typeface="Calibri" panose="020F0502020204030204" pitchFamily="34" charset="0"/>
              </a:rPr>
              <a:t>e</a:t>
            </a:r>
            <a:r>
              <a:rPr lang="en-US" altLang="zh-TW" sz="2000" dirty="0" smtClean="0">
                <a:latin typeface="Calibri" panose="020F0502020204030204" pitchFamily="34" charset="0"/>
              </a:rPr>
              <a:t>xclude </a:t>
            </a:r>
            <a:r>
              <a:rPr lang="en-US" altLang="zh-TW" sz="2000" dirty="0">
                <a:latin typeface="Calibri" panose="020F0502020204030204" pitchFamily="34" charset="0"/>
              </a:rPr>
              <a:t>those with an inverse </a:t>
            </a:r>
            <a:r>
              <a:rPr lang="en-US" altLang="zh-TW" sz="2000" dirty="0" smtClean="0">
                <a:latin typeface="Calibri" panose="020F0502020204030204" pitchFamily="34" charset="0"/>
              </a:rPr>
              <a:t>polarity (noisy words)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914400" y="3149600"/>
            <a:ext cx="3430588" cy="3151188"/>
            <a:chOff x="3168" y="2016"/>
            <a:chExt cx="2161" cy="198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68" y="2016"/>
              <a:ext cx="2161" cy="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3680" y="2950"/>
              <a:ext cx="1040" cy="104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3859" y="3506"/>
              <a:ext cx="312" cy="312"/>
            </a:xfrm>
            <a:custGeom>
              <a:avLst/>
              <a:gdLst>
                <a:gd name="T0" fmla="*/ 3 w 776"/>
                <a:gd name="T1" fmla="*/ 762 h 777"/>
                <a:gd name="T2" fmla="*/ 82 w 776"/>
                <a:gd name="T3" fmla="*/ 683 h 777"/>
                <a:gd name="T4" fmla="*/ 93 w 776"/>
                <a:gd name="T5" fmla="*/ 683 h 777"/>
                <a:gd name="T6" fmla="*/ 93 w 776"/>
                <a:gd name="T7" fmla="*/ 694 h 777"/>
                <a:gd name="T8" fmla="*/ 14 w 776"/>
                <a:gd name="T9" fmla="*/ 774 h 777"/>
                <a:gd name="T10" fmla="*/ 3 w 776"/>
                <a:gd name="T11" fmla="*/ 774 h 777"/>
                <a:gd name="T12" fmla="*/ 3 w 776"/>
                <a:gd name="T13" fmla="*/ 762 h 777"/>
                <a:gd name="T14" fmla="*/ 139 w 776"/>
                <a:gd name="T15" fmla="*/ 626 h 777"/>
                <a:gd name="T16" fmla="*/ 218 w 776"/>
                <a:gd name="T17" fmla="*/ 547 h 777"/>
                <a:gd name="T18" fmla="*/ 229 w 776"/>
                <a:gd name="T19" fmla="*/ 547 h 777"/>
                <a:gd name="T20" fmla="*/ 229 w 776"/>
                <a:gd name="T21" fmla="*/ 558 h 777"/>
                <a:gd name="T22" fmla="*/ 150 w 776"/>
                <a:gd name="T23" fmla="*/ 638 h 777"/>
                <a:gd name="T24" fmla="*/ 139 w 776"/>
                <a:gd name="T25" fmla="*/ 638 h 777"/>
                <a:gd name="T26" fmla="*/ 139 w 776"/>
                <a:gd name="T27" fmla="*/ 626 h 777"/>
                <a:gd name="T28" fmla="*/ 275 w 776"/>
                <a:gd name="T29" fmla="*/ 490 h 777"/>
                <a:gd name="T30" fmla="*/ 354 w 776"/>
                <a:gd name="T31" fmla="*/ 411 h 777"/>
                <a:gd name="T32" fmla="*/ 365 w 776"/>
                <a:gd name="T33" fmla="*/ 411 h 777"/>
                <a:gd name="T34" fmla="*/ 365 w 776"/>
                <a:gd name="T35" fmla="*/ 422 h 777"/>
                <a:gd name="T36" fmla="*/ 286 w 776"/>
                <a:gd name="T37" fmla="*/ 502 h 777"/>
                <a:gd name="T38" fmla="*/ 275 w 776"/>
                <a:gd name="T39" fmla="*/ 502 h 777"/>
                <a:gd name="T40" fmla="*/ 275 w 776"/>
                <a:gd name="T41" fmla="*/ 490 h 777"/>
                <a:gd name="T42" fmla="*/ 411 w 776"/>
                <a:gd name="T43" fmla="*/ 354 h 777"/>
                <a:gd name="T44" fmla="*/ 490 w 776"/>
                <a:gd name="T45" fmla="*/ 275 h 777"/>
                <a:gd name="T46" fmla="*/ 501 w 776"/>
                <a:gd name="T47" fmla="*/ 275 h 777"/>
                <a:gd name="T48" fmla="*/ 501 w 776"/>
                <a:gd name="T49" fmla="*/ 287 h 777"/>
                <a:gd name="T50" fmla="*/ 422 w 776"/>
                <a:gd name="T51" fmla="*/ 366 h 777"/>
                <a:gd name="T52" fmla="*/ 411 w 776"/>
                <a:gd name="T53" fmla="*/ 366 h 777"/>
                <a:gd name="T54" fmla="*/ 411 w 776"/>
                <a:gd name="T55" fmla="*/ 354 h 777"/>
                <a:gd name="T56" fmla="*/ 546 w 776"/>
                <a:gd name="T57" fmla="*/ 219 h 777"/>
                <a:gd name="T58" fmla="*/ 626 w 776"/>
                <a:gd name="T59" fmla="*/ 139 h 777"/>
                <a:gd name="T60" fmla="*/ 637 w 776"/>
                <a:gd name="T61" fmla="*/ 139 h 777"/>
                <a:gd name="T62" fmla="*/ 637 w 776"/>
                <a:gd name="T63" fmla="*/ 151 h 777"/>
                <a:gd name="T64" fmla="*/ 558 w 776"/>
                <a:gd name="T65" fmla="*/ 230 h 777"/>
                <a:gd name="T66" fmla="*/ 546 w 776"/>
                <a:gd name="T67" fmla="*/ 230 h 777"/>
                <a:gd name="T68" fmla="*/ 546 w 776"/>
                <a:gd name="T69" fmla="*/ 219 h 777"/>
                <a:gd name="T70" fmla="*/ 682 w 776"/>
                <a:gd name="T71" fmla="*/ 83 h 777"/>
                <a:gd name="T72" fmla="*/ 762 w 776"/>
                <a:gd name="T73" fmla="*/ 3 h 777"/>
                <a:gd name="T74" fmla="*/ 773 w 776"/>
                <a:gd name="T75" fmla="*/ 3 h 777"/>
                <a:gd name="T76" fmla="*/ 773 w 776"/>
                <a:gd name="T77" fmla="*/ 15 h 777"/>
                <a:gd name="T78" fmla="*/ 694 w 776"/>
                <a:gd name="T79" fmla="*/ 94 h 777"/>
                <a:gd name="T80" fmla="*/ 682 w 776"/>
                <a:gd name="T81" fmla="*/ 94 h 777"/>
                <a:gd name="T82" fmla="*/ 682 w 776"/>
                <a:gd name="T83" fmla="*/ 83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76" h="777">
                  <a:moveTo>
                    <a:pt x="3" y="762"/>
                  </a:moveTo>
                  <a:lnTo>
                    <a:pt x="82" y="683"/>
                  </a:lnTo>
                  <a:cubicBezTo>
                    <a:pt x="85" y="680"/>
                    <a:pt x="90" y="680"/>
                    <a:pt x="93" y="683"/>
                  </a:cubicBezTo>
                  <a:cubicBezTo>
                    <a:pt x="97" y="686"/>
                    <a:pt x="97" y="691"/>
                    <a:pt x="93" y="694"/>
                  </a:cubicBezTo>
                  <a:lnTo>
                    <a:pt x="14" y="774"/>
                  </a:lnTo>
                  <a:cubicBezTo>
                    <a:pt x="11" y="777"/>
                    <a:pt x="6" y="777"/>
                    <a:pt x="3" y="774"/>
                  </a:cubicBezTo>
                  <a:cubicBezTo>
                    <a:pt x="0" y="770"/>
                    <a:pt x="0" y="765"/>
                    <a:pt x="3" y="762"/>
                  </a:cubicBezTo>
                  <a:close/>
                  <a:moveTo>
                    <a:pt x="139" y="626"/>
                  </a:moveTo>
                  <a:lnTo>
                    <a:pt x="218" y="547"/>
                  </a:lnTo>
                  <a:cubicBezTo>
                    <a:pt x="221" y="544"/>
                    <a:pt x="226" y="544"/>
                    <a:pt x="229" y="547"/>
                  </a:cubicBezTo>
                  <a:cubicBezTo>
                    <a:pt x="233" y="550"/>
                    <a:pt x="233" y="555"/>
                    <a:pt x="229" y="558"/>
                  </a:cubicBezTo>
                  <a:lnTo>
                    <a:pt x="150" y="638"/>
                  </a:lnTo>
                  <a:cubicBezTo>
                    <a:pt x="147" y="641"/>
                    <a:pt x="142" y="641"/>
                    <a:pt x="139" y="638"/>
                  </a:cubicBezTo>
                  <a:cubicBezTo>
                    <a:pt x="136" y="634"/>
                    <a:pt x="136" y="629"/>
                    <a:pt x="139" y="626"/>
                  </a:cubicBezTo>
                  <a:close/>
                  <a:moveTo>
                    <a:pt x="275" y="490"/>
                  </a:moveTo>
                  <a:lnTo>
                    <a:pt x="354" y="411"/>
                  </a:lnTo>
                  <a:cubicBezTo>
                    <a:pt x="357" y="408"/>
                    <a:pt x="362" y="408"/>
                    <a:pt x="365" y="411"/>
                  </a:cubicBezTo>
                  <a:cubicBezTo>
                    <a:pt x="368" y="414"/>
                    <a:pt x="368" y="419"/>
                    <a:pt x="365" y="422"/>
                  </a:cubicBezTo>
                  <a:lnTo>
                    <a:pt x="286" y="502"/>
                  </a:lnTo>
                  <a:cubicBezTo>
                    <a:pt x="283" y="505"/>
                    <a:pt x="278" y="505"/>
                    <a:pt x="275" y="502"/>
                  </a:cubicBezTo>
                  <a:cubicBezTo>
                    <a:pt x="272" y="499"/>
                    <a:pt x="272" y="494"/>
                    <a:pt x="275" y="490"/>
                  </a:cubicBezTo>
                  <a:close/>
                  <a:moveTo>
                    <a:pt x="411" y="354"/>
                  </a:moveTo>
                  <a:lnTo>
                    <a:pt x="490" y="275"/>
                  </a:lnTo>
                  <a:cubicBezTo>
                    <a:pt x="493" y="272"/>
                    <a:pt x="498" y="272"/>
                    <a:pt x="501" y="275"/>
                  </a:cubicBezTo>
                  <a:cubicBezTo>
                    <a:pt x="504" y="278"/>
                    <a:pt x="504" y="283"/>
                    <a:pt x="501" y="287"/>
                  </a:cubicBezTo>
                  <a:lnTo>
                    <a:pt x="422" y="366"/>
                  </a:lnTo>
                  <a:cubicBezTo>
                    <a:pt x="419" y="369"/>
                    <a:pt x="414" y="369"/>
                    <a:pt x="411" y="366"/>
                  </a:cubicBezTo>
                  <a:cubicBezTo>
                    <a:pt x="407" y="363"/>
                    <a:pt x="407" y="358"/>
                    <a:pt x="411" y="354"/>
                  </a:cubicBezTo>
                  <a:close/>
                  <a:moveTo>
                    <a:pt x="546" y="219"/>
                  </a:moveTo>
                  <a:lnTo>
                    <a:pt x="626" y="139"/>
                  </a:lnTo>
                  <a:cubicBezTo>
                    <a:pt x="629" y="136"/>
                    <a:pt x="634" y="136"/>
                    <a:pt x="637" y="139"/>
                  </a:cubicBezTo>
                  <a:cubicBezTo>
                    <a:pt x="640" y="142"/>
                    <a:pt x="640" y="148"/>
                    <a:pt x="637" y="151"/>
                  </a:cubicBezTo>
                  <a:lnTo>
                    <a:pt x="558" y="230"/>
                  </a:lnTo>
                  <a:cubicBezTo>
                    <a:pt x="555" y="233"/>
                    <a:pt x="550" y="233"/>
                    <a:pt x="546" y="230"/>
                  </a:cubicBezTo>
                  <a:cubicBezTo>
                    <a:pt x="543" y="227"/>
                    <a:pt x="543" y="222"/>
                    <a:pt x="546" y="219"/>
                  </a:cubicBezTo>
                  <a:close/>
                  <a:moveTo>
                    <a:pt x="682" y="83"/>
                  </a:moveTo>
                  <a:lnTo>
                    <a:pt x="762" y="3"/>
                  </a:lnTo>
                  <a:cubicBezTo>
                    <a:pt x="765" y="0"/>
                    <a:pt x="770" y="0"/>
                    <a:pt x="773" y="3"/>
                  </a:cubicBezTo>
                  <a:cubicBezTo>
                    <a:pt x="776" y="7"/>
                    <a:pt x="776" y="12"/>
                    <a:pt x="773" y="15"/>
                  </a:cubicBezTo>
                  <a:lnTo>
                    <a:pt x="694" y="94"/>
                  </a:lnTo>
                  <a:cubicBezTo>
                    <a:pt x="691" y="97"/>
                    <a:pt x="686" y="97"/>
                    <a:pt x="682" y="94"/>
                  </a:cubicBezTo>
                  <a:cubicBezTo>
                    <a:pt x="679" y="91"/>
                    <a:pt x="679" y="86"/>
                    <a:pt x="682" y="83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3828" y="3789"/>
              <a:ext cx="60" cy="60"/>
            </a:xfrm>
            <a:custGeom>
              <a:avLst/>
              <a:gdLst>
                <a:gd name="T0" fmla="*/ 60 w 60"/>
                <a:gd name="T1" fmla="*/ 40 h 60"/>
                <a:gd name="T2" fmla="*/ 0 w 60"/>
                <a:gd name="T3" fmla="*/ 60 h 60"/>
                <a:gd name="T4" fmla="*/ 20 w 60"/>
                <a:gd name="T5" fmla="*/ 0 h 60"/>
                <a:gd name="T6" fmla="*/ 60 w 60"/>
                <a:gd name="T7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60" y="40"/>
                  </a:moveTo>
                  <a:lnTo>
                    <a:pt x="0" y="60"/>
                  </a:lnTo>
                  <a:lnTo>
                    <a:pt x="20" y="0"/>
                  </a:lnTo>
                  <a:lnTo>
                    <a:pt x="6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3988" y="2123"/>
              <a:ext cx="68" cy="6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3988" y="2123"/>
              <a:ext cx="68" cy="68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3717" y="2275"/>
              <a:ext cx="68" cy="6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3717" y="2275"/>
              <a:ext cx="68" cy="68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4240" y="2275"/>
              <a:ext cx="68" cy="6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4240" y="2275"/>
              <a:ext cx="68" cy="68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3798" y="2581"/>
              <a:ext cx="68" cy="6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3798" y="2581"/>
              <a:ext cx="68" cy="67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4131" y="2632"/>
              <a:ext cx="68" cy="6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4131" y="2632"/>
              <a:ext cx="68" cy="67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3780" y="2173"/>
              <a:ext cx="212" cy="12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H="1" flipV="1">
              <a:off x="3759" y="2342"/>
              <a:ext cx="64" cy="2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H="1">
              <a:off x="3785" y="2310"/>
              <a:ext cx="45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 flipV="1">
              <a:off x="4031" y="2189"/>
              <a:ext cx="125" cy="44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3860" y="2329"/>
              <a:ext cx="386" cy="26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H="1" flipV="1">
              <a:off x="3776" y="2332"/>
              <a:ext cx="363" cy="31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4175" y="2342"/>
              <a:ext cx="89" cy="29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3286" y="3129"/>
              <a:ext cx="77" cy="78"/>
            </a:xfrm>
            <a:custGeom>
              <a:avLst/>
              <a:gdLst>
                <a:gd name="T0" fmla="*/ 170 w 193"/>
                <a:gd name="T1" fmla="*/ 55 h 193"/>
                <a:gd name="T2" fmla="*/ 55 w 193"/>
                <a:gd name="T3" fmla="*/ 24 h 193"/>
                <a:gd name="T4" fmla="*/ 24 w 193"/>
                <a:gd name="T5" fmla="*/ 139 h 193"/>
                <a:gd name="T6" fmla="*/ 139 w 193"/>
                <a:gd name="T7" fmla="*/ 170 h 193"/>
                <a:gd name="T8" fmla="*/ 170 w 193"/>
                <a:gd name="T9" fmla="*/ 5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0" y="55"/>
                  </a:moveTo>
                  <a:cubicBezTo>
                    <a:pt x="147" y="14"/>
                    <a:pt x="95" y="0"/>
                    <a:pt x="55" y="24"/>
                  </a:cubicBezTo>
                  <a:cubicBezTo>
                    <a:pt x="14" y="47"/>
                    <a:pt x="0" y="99"/>
                    <a:pt x="24" y="139"/>
                  </a:cubicBezTo>
                  <a:cubicBezTo>
                    <a:pt x="47" y="180"/>
                    <a:pt x="99" y="193"/>
                    <a:pt x="139" y="170"/>
                  </a:cubicBezTo>
                  <a:cubicBezTo>
                    <a:pt x="179" y="147"/>
                    <a:pt x="193" y="95"/>
                    <a:pt x="170" y="5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3286" y="3129"/>
              <a:ext cx="77" cy="78"/>
            </a:xfrm>
            <a:custGeom>
              <a:avLst/>
              <a:gdLst>
                <a:gd name="T0" fmla="*/ 68 w 77"/>
                <a:gd name="T1" fmla="*/ 23 h 78"/>
                <a:gd name="T2" fmla="*/ 22 w 77"/>
                <a:gd name="T3" fmla="*/ 10 h 78"/>
                <a:gd name="T4" fmla="*/ 9 w 77"/>
                <a:gd name="T5" fmla="*/ 56 h 78"/>
                <a:gd name="T6" fmla="*/ 56 w 77"/>
                <a:gd name="T7" fmla="*/ 69 h 78"/>
                <a:gd name="T8" fmla="*/ 68 w 77"/>
                <a:gd name="T9" fmla="*/ 2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8">
                  <a:moveTo>
                    <a:pt x="68" y="23"/>
                  </a:moveTo>
                  <a:cubicBezTo>
                    <a:pt x="59" y="6"/>
                    <a:pt x="38" y="0"/>
                    <a:pt x="22" y="10"/>
                  </a:cubicBezTo>
                  <a:cubicBezTo>
                    <a:pt x="5" y="19"/>
                    <a:pt x="0" y="40"/>
                    <a:pt x="9" y="56"/>
                  </a:cubicBezTo>
                  <a:cubicBezTo>
                    <a:pt x="19" y="73"/>
                    <a:pt x="40" y="78"/>
                    <a:pt x="56" y="69"/>
                  </a:cubicBezTo>
                  <a:cubicBezTo>
                    <a:pt x="72" y="59"/>
                    <a:pt x="77" y="39"/>
                    <a:pt x="68" y="23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3631" y="3011"/>
              <a:ext cx="78" cy="77"/>
            </a:xfrm>
            <a:custGeom>
              <a:avLst/>
              <a:gdLst>
                <a:gd name="T0" fmla="*/ 170 w 193"/>
                <a:gd name="T1" fmla="*/ 54 h 193"/>
                <a:gd name="T2" fmla="*/ 55 w 193"/>
                <a:gd name="T3" fmla="*/ 23 h 193"/>
                <a:gd name="T4" fmla="*/ 24 w 193"/>
                <a:gd name="T5" fmla="*/ 139 h 193"/>
                <a:gd name="T6" fmla="*/ 139 w 193"/>
                <a:gd name="T7" fmla="*/ 170 h 193"/>
                <a:gd name="T8" fmla="*/ 170 w 193"/>
                <a:gd name="T9" fmla="*/ 5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0" y="54"/>
                  </a:moveTo>
                  <a:cubicBezTo>
                    <a:pt x="147" y="14"/>
                    <a:pt x="95" y="0"/>
                    <a:pt x="55" y="23"/>
                  </a:cubicBezTo>
                  <a:cubicBezTo>
                    <a:pt x="14" y="47"/>
                    <a:pt x="0" y="98"/>
                    <a:pt x="24" y="139"/>
                  </a:cubicBezTo>
                  <a:cubicBezTo>
                    <a:pt x="47" y="179"/>
                    <a:pt x="99" y="193"/>
                    <a:pt x="139" y="170"/>
                  </a:cubicBezTo>
                  <a:cubicBezTo>
                    <a:pt x="180" y="146"/>
                    <a:pt x="193" y="95"/>
                    <a:pt x="170" y="54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3631" y="3011"/>
              <a:ext cx="78" cy="77"/>
            </a:xfrm>
            <a:custGeom>
              <a:avLst/>
              <a:gdLst>
                <a:gd name="T0" fmla="*/ 69 w 78"/>
                <a:gd name="T1" fmla="*/ 21 h 77"/>
                <a:gd name="T2" fmla="*/ 23 w 78"/>
                <a:gd name="T3" fmla="*/ 9 h 77"/>
                <a:gd name="T4" fmla="*/ 10 w 78"/>
                <a:gd name="T5" fmla="*/ 55 h 77"/>
                <a:gd name="T6" fmla="*/ 56 w 78"/>
                <a:gd name="T7" fmla="*/ 68 h 77"/>
                <a:gd name="T8" fmla="*/ 69 w 78"/>
                <a:gd name="T9" fmla="*/ 2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69" y="21"/>
                  </a:moveTo>
                  <a:cubicBezTo>
                    <a:pt x="60" y="5"/>
                    <a:pt x="39" y="0"/>
                    <a:pt x="23" y="9"/>
                  </a:cubicBezTo>
                  <a:cubicBezTo>
                    <a:pt x="6" y="18"/>
                    <a:pt x="0" y="39"/>
                    <a:pt x="10" y="55"/>
                  </a:cubicBezTo>
                  <a:cubicBezTo>
                    <a:pt x="19" y="71"/>
                    <a:pt x="40" y="77"/>
                    <a:pt x="56" y="68"/>
                  </a:cubicBezTo>
                  <a:cubicBezTo>
                    <a:pt x="73" y="58"/>
                    <a:pt x="78" y="38"/>
                    <a:pt x="69" y="21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373" y="3437"/>
              <a:ext cx="78" cy="77"/>
            </a:xfrm>
            <a:custGeom>
              <a:avLst/>
              <a:gdLst>
                <a:gd name="T0" fmla="*/ 170 w 193"/>
                <a:gd name="T1" fmla="*/ 54 h 193"/>
                <a:gd name="T2" fmla="*/ 55 w 193"/>
                <a:gd name="T3" fmla="*/ 24 h 193"/>
                <a:gd name="T4" fmla="*/ 24 w 193"/>
                <a:gd name="T5" fmla="*/ 139 h 193"/>
                <a:gd name="T6" fmla="*/ 139 w 193"/>
                <a:gd name="T7" fmla="*/ 170 h 193"/>
                <a:gd name="T8" fmla="*/ 170 w 193"/>
                <a:gd name="T9" fmla="*/ 5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0" y="54"/>
                  </a:moveTo>
                  <a:cubicBezTo>
                    <a:pt x="147" y="14"/>
                    <a:pt x="95" y="0"/>
                    <a:pt x="55" y="24"/>
                  </a:cubicBezTo>
                  <a:cubicBezTo>
                    <a:pt x="14" y="47"/>
                    <a:pt x="0" y="99"/>
                    <a:pt x="24" y="139"/>
                  </a:cubicBezTo>
                  <a:cubicBezTo>
                    <a:pt x="47" y="179"/>
                    <a:pt x="99" y="193"/>
                    <a:pt x="139" y="170"/>
                  </a:cubicBezTo>
                  <a:cubicBezTo>
                    <a:pt x="179" y="147"/>
                    <a:pt x="193" y="95"/>
                    <a:pt x="170" y="54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373" y="3437"/>
              <a:ext cx="78" cy="77"/>
            </a:xfrm>
            <a:custGeom>
              <a:avLst/>
              <a:gdLst>
                <a:gd name="T0" fmla="*/ 68 w 78"/>
                <a:gd name="T1" fmla="*/ 21 h 77"/>
                <a:gd name="T2" fmla="*/ 22 w 78"/>
                <a:gd name="T3" fmla="*/ 9 h 77"/>
                <a:gd name="T4" fmla="*/ 10 w 78"/>
                <a:gd name="T5" fmla="*/ 55 h 77"/>
                <a:gd name="T6" fmla="*/ 56 w 78"/>
                <a:gd name="T7" fmla="*/ 68 h 77"/>
                <a:gd name="T8" fmla="*/ 68 w 78"/>
                <a:gd name="T9" fmla="*/ 2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68" y="21"/>
                  </a:moveTo>
                  <a:cubicBezTo>
                    <a:pt x="59" y="5"/>
                    <a:pt x="38" y="0"/>
                    <a:pt x="22" y="9"/>
                  </a:cubicBezTo>
                  <a:cubicBezTo>
                    <a:pt x="6" y="18"/>
                    <a:pt x="0" y="39"/>
                    <a:pt x="10" y="55"/>
                  </a:cubicBezTo>
                  <a:cubicBezTo>
                    <a:pt x="19" y="71"/>
                    <a:pt x="40" y="77"/>
                    <a:pt x="56" y="68"/>
                  </a:cubicBezTo>
                  <a:cubicBezTo>
                    <a:pt x="72" y="59"/>
                    <a:pt x="78" y="38"/>
                    <a:pt x="68" y="21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3736" y="3323"/>
              <a:ext cx="78" cy="77"/>
            </a:xfrm>
            <a:custGeom>
              <a:avLst/>
              <a:gdLst>
                <a:gd name="T0" fmla="*/ 169 w 193"/>
                <a:gd name="T1" fmla="*/ 54 h 193"/>
                <a:gd name="T2" fmla="*/ 54 w 193"/>
                <a:gd name="T3" fmla="*/ 23 h 193"/>
                <a:gd name="T4" fmla="*/ 23 w 193"/>
                <a:gd name="T5" fmla="*/ 139 h 193"/>
                <a:gd name="T6" fmla="*/ 139 w 193"/>
                <a:gd name="T7" fmla="*/ 169 h 193"/>
                <a:gd name="T8" fmla="*/ 169 w 193"/>
                <a:gd name="T9" fmla="*/ 5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69" y="54"/>
                  </a:moveTo>
                  <a:cubicBezTo>
                    <a:pt x="146" y="14"/>
                    <a:pt x="94" y="0"/>
                    <a:pt x="54" y="23"/>
                  </a:cubicBezTo>
                  <a:cubicBezTo>
                    <a:pt x="14" y="46"/>
                    <a:pt x="0" y="98"/>
                    <a:pt x="23" y="139"/>
                  </a:cubicBezTo>
                  <a:cubicBezTo>
                    <a:pt x="46" y="179"/>
                    <a:pt x="98" y="193"/>
                    <a:pt x="139" y="169"/>
                  </a:cubicBezTo>
                  <a:cubicBezTo>
                    <a:pt x="179" y="146"/>
                    <a:pt x="193" y="94"/>
                    <a:pt x="169" y="54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3736" y="3323"/>
              <a:ext cx="78" cy="77"/>
            </a:xfrm>
            <a:custGeom>
              <a:avLst/>
              <a:gdLst>
                <a:gd name="T0" fmla="*/ 68 w 78"/>
                <a:gd name="T1" fmla="*/ 21 h 77"/>
                <a:gd name="T2" fmla="*/ 22 w 78"/>
                <a:gd name="T3" fmla="*/ 9 h 77"/>
                <a:gd name="T4" fmla="*/ 10 w 78"/>
                <a:gd name="T5" fmla="*/ 55 h 77"/>
                <a:gd name="T6" fmla="*/ 56 w 78"/>
                <a:gd name="T7" fmla="*/ 67 h 77"/>
                <a:gd name="T8" fmla="*/ 68 w 78"/>
                <a:gd name="T9" fmla="*/ 2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68" y="21"/>
                  </a:moveTo>
                  <a:cubicBezTo>
                    <a:pt x="59" y="5"/>
                    <a:pt x="38" y="0"/>
                    <a:pt x="22" y="9"/>
                  </a:cubicBezTo>
                  <a:cubicBezTo>
                    <a:pt x="6" y="18"/>
                    <a:pt x="0" y="39"/>
                    <a:pt x="10" y="55"/>
                  </a:cubicBezTo>
                  <a:cubicBezTo>
                    <a:pt x="19" y="71"/>
                    <a:pt x="40" y="77"/>
                    <a:pt x="56" y="67"/>
                  </a:cubicBezTo>
                  <a:cubicBezTo>
                    <a:pt x="72" y="58"/>
                    <a:pt x="78" y="37"/>
                    <a:pt x="68" y="21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flipH="1" flipV="1">
              <a:off x="3334" y="3201"/>
              <a:ext cx="69" cy="24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H="1">
              <a:off x="3357" y="3060"/>
              <a:ext cx="281" cy="9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 flipH="1" flipV="1">
              <a:off x="3356" y="3182"/>
              <a:ext cx="388" cy="16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V="1">
              <a:off x="3430" y="3078"/>
              <a:ext cx="223" cy="36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 flipH="1">
              <a:off x="3444" y="3372"/>
              <a:ext cx="299" cy="9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Oval 41"/>
            <p:cNvSpPr>
              <a:spLocks noChangeArrowheads="1"/>
            </p:cNvSpPr>
            <p:nvPr/>
          </p:nvSpPr>
          <p:spPr bwMode="auto">
            <a:xfrm>
              <a:off x="4263" y="3051"/>
              <a:ext cx="67" cy="6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Oval 42"/>
            <p:cNvSpPr>
              <a:spLocks noChangeArrowheads="1"/>
            </p:cNvSpPr>
            <p:nvPr/>
          </p:nvSpPr>
          <p:spPr bwMode="auto">
            <a:xfrm>
              <a:off x="4263" y="3051"/>
              <a:ext cx="67" cy="68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" name="Oval 43"/>
            <p:cNvSpPr>
              <a:spLocks noChangeArrowheads="1"/>
            </p:cNvSpPr>
            <p:nvPr/>
          </p:nvSpPr>
          <p:spPr bwMode="auto">
            <a:xfrm>
              <a:off x="4162" y="3451"/>
              <a:ext cx="68" cy="6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3" name="Oval 44"/>
            <p:cNvSpPr>
              <a:spLocks noChangeArrowheads="1"/>
            </p:cNvSpPr>
            <p:nvPr/>
          </p:nvSpPr>
          <p:spPr bwMode="auto">
            <a:xfrm>
              <a:off x="4162" y="3451"/>
              <a:ext cx="68" cy="68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Oval 45"/>
            <p:cNvSpPr>
              <a:spLocks noChangeArrowheads="1"/>
            </p:cNvSpPr>
            <p:nvPr/>
          </p:nvSpPr>
          <p:spPr bwMode="auto">
            <a:xfrm>
              <a:off x="4796" y="3153"/>
              <a:ext cx="68" cy="6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" name="Oval 46"/>
            <p:cNvSpPr>
              <a:spLocks noChangeArrowheads="1"/>
            </p:cNvSpPr>
            <p:nvPr/>
          </p:nvSpPr>
          <p:spPr bwMode="auto">
            <a:xfrm>
              <a:off x="4796" y="3153"/>
              <a:ext cx="68" cy="68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" name="Oval 47"/>
            <p:cNvSpPr>
              <a:spLocks noChangeArrowheads="1"/>
            </p:cNvSpPr>
            <p:nvPr/>
          </p:nvSpPr>
          <p:spPr bwMode="auto">
            <a:xfrm>
              <a:off x="4499" y="3408"/>
              <a:ext cx="68" cy="6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7" name="Oval 48"/>
            <p:cNvSpPr>
              <a:spLocks noChangeArrowheads="1"/>
            </p:cNvSpPr>
            <p:nvPr/>
          </p:nvSpPr>
          <p:spPr bwMode="auto">
            <a:xfrm>
              <a:off x="4499" y="3408"/>
              <a:ext cx="68" cy="68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8" name="Oval 49"/>
            <p:cNvSpPr>
              <a:spLocks noChangeArrowheads="1"/>
            </p:cNvSpPr>
            <p:nvPr/>
          </p:nvSpPr>
          <p:spPr bwMode="auto">
            <a:xfrm>
              <a:off x="4656" y="3594"/>
              <a:ext cx="68" cy="6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" name="Oval 50"/>
            <p:cNvSpPr>
              <a:spLocks noChangeArrowheads="1"/>
            </p:cNvSpPr>
            <p:nvPr/>
          </p:nvSpPr>
          <p:spPr bwMode="auto">
            <a:xfrm>
              <a:off x="4656" y="3594"/>
              <a:ext cx="68" cy="67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" name="Line 51"/>
            <p:cNvSpPr>
              <a:spLocks noChangeShapeType="1"/>
            </p:cNvSpPr>
            <p:nvPr/>
          </p:nvSpPr>
          <p:spPr bwMode="auto">
            <a:xfrm flipV="1">
              <a:off x="4204" y="3118"/>
              <a:ext cx="84" cy="3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" name="Line 52"/>
            <p:cNvSpPr>
              <a:spLocks noChangeShapeType="1"/>
            </p:cNvSpPr>
            <p:nvPr/>
          </p:nvSpPr>
          <p:spPr bwMode="auto">
            <a:xfrm flipH="1">
              <a:off x="4229" y="3446"/>
              <a:ext cx="271" cy="3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" name="Line 53"/>
            <p:cNvSpPr>
              <a:spLocks noChangeShapeType="1"/>
            </p:cNvSpPr>
            <p:nvPr/>
          </p:nvSpPr>
          <p:spPr bwMode="auto">
            <a:xfrm flipH="1" flipV="1">
              <a:off x="4330" y="3091"/>
              <a:ext cx="467" cy="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3" name="Line 54"/>
            <p:cNvSpPr>
              <a:spLocks noChangeShapeType="1"/>
            </p:cNvSpPr>
            <p:nvPr/>
          </p:nvSpPr>
          <p:spPr bwMode="auto">
            <a:xfrm flipH="1" flipV="1">
              <a:off x="4228" y="3494"/>
              <a:ext cx="430" cy="12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4" name="Line 55"/>
            <p:cNvSpPr>
              <a:spLocks noChangeShapeType="1"/>
            </p:cNvSpPr>
            <p:nvPr/>
          </p:nvSpPr>
          <p:spPr bwMode="auto">
            <a:xfrm flipV="1">
              <a:off x="4226" y="3201"/>
              <a:ext cx="573" cy="27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5" name="Line 56"/>
            <p:cNvSpPr>
              <a:spLocks noChangeShapeType="1"/>
            </p:cNvSpPr>
            <p:nvPr/>
          </p:nvSpPr>
          <p:spPr bwMode="auto">
            <a:xfrm flipH="1" flipV="1">
              <a:off x="4291" y="2338"/>
              <a:ext cx="521" cy="82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6" name="Line 57"/>
            <p:cNvSpPr>
              <a:spLocks noChangeShapeType="1"/>
            </p:cNvSpPr>
            <p:nvPr/>
          </p:nvSpPr>
          <p:spPr bwMode="auto">
            <a:xfrm flipV="1">
              <a:off x="4701" y="3219"/>
              <a:ext cx="119" cy="37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7" name="Line 58"/>
            <p:cNvSpPr>
              <a:spLocks noChangeShapeType="1"/>
            </p:cNvSpPr>
            <p:nvPr/>
          </p:nvSpPr>
          <p:spPr bwMode="auto">
            <a:xfrm flipH="1" flipV="1">
              <a:off x="4315" y="3113"/>
              <a:ext cx="200" cy="30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8" name="Line 59"/>
            <p:cNvSpPr>
              <a:spLocks noChangeShapeType="1"/>
            </p:cNvSpPr>
            <p:nvPr/>
          </p:nvSpPr>
          <p:spPr bwMode="auto">
            <a:xfrm flipH="1" flipV="1">
              <a:off x="3808" y="3371"/>
              <a:ext cx="355" cy="10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9" name="Line 60"/>
            <p:cNvSpPr>
              <a:spLocks noChangeShapeType="1"/>
            </p:cNvSpPr>
            <p:nvPr/>
          </p:nvSpPr>
          <p:spPr bwMode="auto">
            <a:xfrm flipV="1">
              <a:off x="3682" y="2646"/>
              <a:ext cx="138" cy="37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0" name="Line 61"/>
            <p:cNvSpPr>
              <a:spLocks noChangeShapeType="1"/>
            </p:cNvSpPr>
            <p:nvPr/>
          </p:nvSpPr>
          <p:spPr bwMode="auto">
            <a:xfrm flipH="1" flipV="1">
              <a:off x="4175" y="2698"/>
              <a:ext cx="111" cy="3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" name="Rectangle 62"/>
            <p:cNvSpPr>
              <a:spLocks noChangeArrowheads="1"/>
            </p:cNvSpPr>
            <p:nvPr/>
          </p:nvSpPr>
          <p:spPr bwMode="auto">
            <a:xfrm>
              <a:off x="4116" y="3559"/>
              <a:ext cx="32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paradise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62" name="Rectangle 63"/>
            <p:cNvSpPr>
              <a:spLocks noChangeArrowheads="1"/>
            </p:cNvSpPr>
            <p:nvPr/>
          </p:nvSpPr>
          <p:spPr bwMode="auto">
            <a:xfrm>
              <a:off x="4806" y="3668"/>
              <a:ext cx="40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beautiful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4"/>
            <p:cNvSpPr>
              <a:spLocks noChangeArrowheads="1"/>
            </p:cNvSpPr>
            <p:nvPr/>
          </p:nvSpPr>
          <p:spPr bwMode="auto">
            <a:xfrm>
              <a:off x="5165" y="3668"/>
              <a:ext cx="15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(+)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65"/>
            <p:cNvSpPr>
              <a:spLocks noChangeArrowheads="1"/>
            </p:cNvSpPr>
            <p:nvPr/>
          </p:nvSpPr>
          <p:spPr bwMode="auto">
            <a:xfrm>
              <a:off x="3901" y="2964"/>
              <a:ext cx="23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bliss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66"/>
            <p:cNvSpPr>
              <a:spLocks noChangeArrowheads="1"/>
            </p:cNvSpPr>
            <p:nvPr/>
          </p:nvSpPr>
          <p:spPr bwMode="auto">
            <a:xfrm>
              <a:off x="4097" y="2964"/>
              <a:ext cx="15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(+)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67"/>
            <p:cNvSpPr>
              <a:spLocks noChangeArrowheads="1"/>
            </p:cNvSpPr>
            <p:nvPr/>
          </p:nvSpPr>
          <p:spPr bwMode="auto">
            <a:xfrm>
              <a:off x="4466" y="3470"/>
              <a:ext cx="28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heaven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68"/>
            <p:cNvSpPr>
              <a:spLocks noChangeArrowheads="1"/>
            </p:cNvSpPr>
            <p:nvPr/>
          </p:nvSpPr>
          <p:spPr bwMode="auto">
            <a:xfrm>
              <a:off x="4708" y="3464"/>
              <a:ext cx="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69"/>
            <p:cNvSpPr>
              <a:spLocks noChangeArrowheads="1"/>
            </p:cNvSpPr>
            <p:nvPr/>
          </p:nvSpPr>
          <p:spPr bwMode="auto">
            <a:xfrm>
              <a:off x="4732" y="3464"/>
              <a:ext cx="15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(+)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70"/>
            <p:cNvSpPr>
              <a:spLocks noChangeArrowheads="1"/>
            </p:cNvSpPr>
            <p:nvPr/>
          </p:nvSpPr>
          <p:spPr bwMode="auto">
            <a:xfrm>
              <a:off x="3689" y="3419"/>
              <a:ext cx="29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2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h</a:t>
              </a: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ell</a:t>
              </a:r>
              <a:r>
                <a:rPr kumimoji="0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 (-)</a:t>
              </a: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97" name="Rectangle 74"/>
            <p:cNvSpPr>
              <a:spLocks noChangeArrowheads="1"/>
            </p:cNvSpPr>
            <p:nvPr/>
          </p:nvSpPr>
          <p:spPr bwMode="auto">
            <a:xfrm>
              <a:off x="4898" y="3049"/>
              <a:ext cx="30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dream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75"/>
            <p:cNvSpPr>
              <a:spLocks noChangeArrowheads="1"/>
            </p:cNvSpPr>
            <p:nvPr/>
          </p:nvSpPr>
          <p:spPr bwMode="auto">
            <a:xfrm>
              <a:off x="5157" y="3049"/>
              <a:ext cx="15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(+)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76"/>
            <p:cNvSpPr>
              <a:spLocks noChangeArrowheads="1"/>
            </p:cNvSpPr>
            <p:nvPr/>
          </p:nvSpPr>
          <p:spPr bwMode="auto">
            <a:xfrm>
              <a:off x="3943" y="3761"/>
              <a:ext cx="32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threshold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4692651" y="3460234"/>
            <a:ext cx="4038600" cy="140038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eaLnBrk="1" hangingPunct="1">
              <a:spcBef>
                <a:spcPts val="600"/>
              </a:spcBef>
              <a:buSzPct val="100000"/>
            </a:pPr>
            <a:r>
              <a:rPr lang="en-US" altLang="zh-TW" sz="2000" i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k</a:t>
            </a:r>
            <a:r>
              <a:rPr lang="en-US" altLang="zh-TW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-NN</a:t>
            </a:r>
            <a:r>
              <a:rPr lang="en-US" altLang="zh-TW" sz="2000" dirty="0" smtClean="0">
                <a:latin typeface="Calibri" panose="020F0502020204030204" pitchFamily="34" charset="0"/>
              </a:rPr>
              <a:t>: select top </a:t>
            </a:r>
            <a:r>
              <a:rPr lang="en-US" altLang="zh-TW" sz="2000" i="1" dirty="0" smtClean="0">
                <a:latin typeface="Calibri" panose="020F0502020204030204" pitchFamily="34" charset="0"/>
              </a:rPr>
              <a:t>k</a:t>
            </a:r>
            <a:r>
              <a:rPr lang="en-US" altLang="zh-TW" sz="2000" dirty="0" smtClean="0">
                <a:latin typeface="Calibri" panose="020F0502020204030204" pitchFamily="34" charset="0"/>
              </a:rPr>
              <a:t> most similar words as nearest neighbors </a:t>
            </a:r>
          </a:p>
          <a:p>
            <a:pPr marL="0" lvl="1" eaLnBrk="1" hangingPunct="1">
              <a:spcBef>
                <a:spcPts val="600"/>
              </a:spcBef>
              <a:buSzPct val="100000"/>
            </a:pPr>
            <a:r>
              <a:rPr lang="el-GR" altLang="zh-TW" sz="2000" i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ε</a:t>
            </a:r>
            <a:r>
              <a:rPr lang="el-GR" altLang="zh-TW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-</a:t>
            </a:r>
            <a:r>
              <a:rPr lang="en-US" altLang="zh-TW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NN</a:t>
            </a:r>
            <a:r>
              <a:rPr lang="en-US" altLang="zh-TW" sz="2000" dirty="0" smtClean="0">
                <a:latin typeface="Calibri" panose="020F0502020204030204" pitchFamily="34" charset="0"/>
              </a:rPr>
              <a:t>: select nearest neighbors by introducing a similarity threshold </a:t>
            </a:r>
            <a:r>
              <a:rPr lang="el-GR" altLang="zh-TW" sz="2000" i="1" dirty="0" smtClean="0">
                <a:latin typeface="Calibri" panose="020F0502020204030204" pitchFamily="34" charset="0"/>
              </a:rPr>
              <a:t>ε</a:t>
            </a:r>
            <a:endParaRPr lang="en-US" altLang="zh-TW" sz="2000" dirty="0">
              <a:latin typeface="Calibri" panose="020F0502020204030204" pitchFamily="34" charset="0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4720999" y="5297269"/>
            <a:ext cx="4010252" cy="64633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H</a:t>
            </a:r>
            <a:r>
              <a:rPr lang="en-US" altLang="zh-TW" dirty="0" smtClean="0">
                <a:solidFill>
                  <a:srgbClr val="FF0000"/>
                </a:solidFill>
              </a:rPr>
              <a:t>igh similar words with an inverse polarity could not be excluded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84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45979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effectLst/>
                <a:latin typeface="Calibri" panose="020F0502020204030204" pitchFamily="34" charset="0"/>
              </a:rPr>
              <a:t>Possible Solutions (2/2)</a:t>
            </a:r>
            <a:endParaRPr lang="zh-TW" altLang="en-US" sz="40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828800"/>
            <a:ext cx="8153400" cy="1320800"/>
          </a:xfrm>
        </p:spPr>
        <p:txBody>
          <a:bodyPr/>
          <a:lstStyle/>
          <a:p>
            <a:pPr eaLnBrk="1" hangingPunct="1">
              <a:spcBef>
                <a:spcPts val="300"/>
              </a:spcBef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Graph </a:t>
            </a:r>
            <a:r>
              <a:rPr lang="en-US" altLang="zh-TW" sz="2400" dirty="0">
                <a:latin typeface="Calibri" panose="020F0502020204030204" pitchFamily="34" charset="0"/>
              </a:rPr>
              <a:t>partition </a:t>
            </a:r>
            <a:r>
              <a:rPr lang="en-US" altLang="zh-TW" sz="2400" dirty="0" smtClean="0">
                <a:latin typeface="Calibri" panose="020F0502020204030204" pitchFamily="34" charset="0"/>
              </a:rPr>
              <a:t>methods</a:t>
            </a:r>
          </a:p>
          <a:p>
            <a:pPr lvl="1" eaLnBrk="1" hangingPunct="1">
              <a:spcBef>
                <a:spcPts val="300"/>
              </a:spcBef>
              <a:buSzPct val="100000"/>
            </a:pPr>
            <a:r>
              <a:rPr lang="en-US" altLang="zh-TW" sz="200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mincut</a:t>
            </a:r>
            <a:r>
              <a:rPr lang="en-US" altLang="zh-TW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/max-flow </a:t>
            </a:r>
            <a:r>
              <a:rPr lang="en-US" altLang="zh-TW" sz="200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mincut</a:t>
            </a:r>
            <a:r>
              <a:rPr lang="en-US" altLang="zh-TW" sz="2000" dirty="0">
                <a:latin typeface="Calibri" panose="020F0502020204030204" pitchFamily="34" charset="0"/>
              </a:rPr>
              <a:t>: the edges with a lower degree of similarity to the unseen word were cut </a:t>
            </a:r>
            <a:r>
              <a:rPr lang="en-US" altLang="zh-TW" sz="2000" dirty="0" smtClean="0">
                <a:latin typeface="Calibri" panose="020F0502020204030204" pitchFamily="34" charset="0"/>
              </a:rPr>
              <a:t>off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914400" y="3149600"/>
            <a:ext cx="3435351" cy="2867025"/>
            <a:chOff x="576" y="1998"/>
            <a:chExt cx="2164" cy="180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576" y="1998"/>
              <a:ext cx="2161" cy="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5" name="Freeform 7"/>
            <p:cNvSpPr>
              <a:spLocks/>
            </p:cNvSpPr>
            <p:nvPr/>
          </p:nvSpPr>
          <p:spPr bwMode="auto">
            <a:xfrm>
              <a:off x="779" y="3095"/>
              <a:ext cx="1515" cy="627"/>
            </a:xfrm>
            <a:custGeom>
              <a:avLst/>
              <a:gdLst>
                <a:gd name="T0" fmla="*/ 254 w 3768"/>
                <a:gd name="T1" fmla="*/ 924 h 1560"/>
                <a:gd name="T2" fmla="*/ 264 w 3768"/>
                <a:gd name="T3" fmla="*/ 351 h 1560"/>
                <a:gd name="T4" fmla="*/ 974 w 3768"/>
                <a:gd name="T5" fmla="*/ 75 h 1560"/>
                <a:gd name="T6" fmla="*/ 1754 w 3768"/>
                <a:gd name="T7" fmla="*/ 16 h 1560"/>
                <a:gd name="T8" fmla="*/ 2517 w 3768"/>
                <a:gd name="T9" fmla="*/ 157 h 1560"/>
                <a:gd name="T10" fmla="*/ 3043 w 3768"/>
                <a:gd name="T11" fmla="*/ 282 h 1560"/>
                <a:gd name="T12" fmla="*/ 3417 w 3768"/>
                <a:gd name="T13" fmla="*/ 462 h 1560"/>
                <a:gd name="T14" fmla="*/ 3658 w 3768"/>
                <a:gd name="T15" fmla="*/ 740 h 1560"/>
                <a:gd name="T16" fmla="*/ 3751 w 3768"/>
                <a:gd name="T17" fmla="*/ 1009 h 1560"/>
                <a:gd name="T18" fmla="*/ 3713 w 3768"/>
                <a:gd name="T19" fmla="*/ 1348 h 1560"/>
                <a:gd name="T20" fmla="*/ 2828 w 3768"/>
                <a:gd name="T21" fmla="*/ 1483 h 1560"/>
                <a:gd name="T22" fmla="*/ 1577 w 3768"/>
                <a:gd name="T23" fmla="*/ 1208 h 1560"/>
                <a:gd name="T24" fmla="*/ 254 w 3768"/>
                <a:gd name="T25" fmla="*/ 924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68" h="1560">
                  <a:moveTo>
                    <a:pt x="254" y="924"/>
                  </a:moveTo>
                  <a:cubicBezTo>
                    <a:pt x="0" y="671"/>
                    <a:pt x="107" y="481"/>
                    <a:pt x="264" y="351"/>
                  </a:cubicBezTo>
                  <a:cubicBezTo>
                    <a:pt x="459" y="190"/>
                    <a:pt x="729" y="121"/>
                    <a:pt x="974" y="75"/>
                  </a:cubicBezTo>
                  <a:cubicBezTo>
                    <a:pt x="1269" y="20"/>
                    <a:pt x="1526" y="0"/>
                    <a:pt x="1754" y="16"/>
                  </a:cubicBezTo>
                  <a:cubicBezTo>
                    <a:pt x="1994" y="34"/>
                    <a:pt x="2202" y="93"/>
                    <a:pt x="2517" y="157"/>
                  </a:cubicBezTo>
                  <a:cubicBezTo>
                    <a:pt x="2678" y="190"/>
                    <a:pt x="2866" y="225"/>
                    <a:pt x="3043" y="282"/>
                  </a:cubicBezTo>
                  <a:cubicBezTo>
                    <a:pt x="3183" y="328"/>
                    <a:pt x="3316" y="389"/>
                    <a:pt x="3417" y="462"/>
                  </a:cubicBezTo>
                  <a:cubicBezTo>
                    <a:pt x="3530" y="545"/>
                    <a:pt x="3604" y="643"/>
                    <a:pt x="3658" y="740"/>
                  </a:cubicBezTo>
                  <a:cubicBezTo>
                    <a:pt x="3703" y="822"/>
                    <a:pt x="3735" y="903"/>
                    <a:pt x="3751" y="1009"/>
                  </a:cubicBezTo>
                  <a:cubicBezTo>
                    <a:pt x="3768" y="1119"/>
                    <a:pt x="3768" y="1256"/>
                    <a:pt x="3713" y="1348"/>
                  </a:cubicBezTo>
                  <a:cubicBezTo>
                    <a:pt x="3588" y="1560"/>
                    <a:pt x="3176" y="1539"/>
                    <a:pt x="2828" y="1483"/>
                  </a:cubicBezTo>
                  <a:cubicBezTo>
                    <a:pt x="2343" y="1405"/>
                    <a:pt x="1982" y="1261"/>
                    <a:pt x="1577" y="1208"/>
                  </a:cubicBezTo>
                  <a:cubicBezTo>
                    <a:pt x="1091" y="1146"/>
                    <a:pt x="543" y="1216"/>
                    <a:pt x="254" y="924"/>
                  </a:cubicBezTo>
                </a:path>
              </a:pathLst>
            </a:cu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" name="Freeform 8"/>
            <p:cNvSpPr>
              <a:spLocks/>
            </p:cNvSpPr>
            <p:nvPr/>
          </p:nvSpPr>
          <p:spPr bwMode="auto">
            <a:xfrm>
              <a:off x="779" y="3095"/>
              <a:ext cx="1515" cy="627"/>
            </a:xfrm>
            <a:custGeom>
              <a:avLst/>
              <a:gdLst>
                <a:gd name="T0" fmla="*/ 102 w 1515"/>
                <a:gd name="T1" fmla="*/ 372 h 627"/>
                <a:gd name="T2" fmla="*/ 106 w 1515"/>
                <a:gd name="T3" fmla="*/ 141 h 627"/>
                <a:gd name="T4" fmla="*/ 392 w 1515"/>
                <a:gd name="T5" fmla="*/ 31 h 627"/>
                <a:gd name="T6" fmla="*/ 705 w 1515"/>
                <a:gd name="T7" fmla="*/ 7 h 627"/>
                <a:gd name="T8" fmla="*/ 1012 w 1515"/>
                <a:gd name="T9" fmla="*/ 63 h 627"/>
                <a:gd name="T10" fmla="*/ 1223 w 1515"/>
                <a:gd name="T11" fmla="*/ 114 h 627"/>
                <a:gd name="T12" fmla="*/ 1373 w 1515"/>
                <a:gd name="T13" fmla="*/ 186 h 627"/>
                <a:gd name="T14" fmla="*/ 1470 w 1515"/>
                <a:gd name="T15" fmla="*/ 298 h 627"/>
                <a:gd name="T16" fmla="*/ 1508 w 1515"/>
                <a:gd name="T17" fmla="*/ 406 h 627"/>
                <a:gd name="T18" fmla="*/ 1492 w 1515"/>
                <a:gd name="T19" fmla="*/ 542 h 627"/>
                <a:gd name="T20" fmla="*/ 1137 w 1515"/>
                <a:gd name="T21" fmla="*/ 596 h 627"/>
                <a:gd name="T22" fmla="*/ 634 w 1515"/>
                <a:gd name="T23" fmla="*/ 486 h 627"/>
                <a:gd name="T24" fmla="*/ 102 w 1515"/>
                <a:gd name="T25" fmla="*/ 372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15" h="627">
                  <a:moveTo>
                    <a:pt x="102" y="372"/>
                  </a:moveTo>
                  <a:cubicBezTo>
                    <a:pt x="0" y="270"/>
                    <a:pt x="43" y="194"/>
                    <a:pt x="106" y="141"/>
                  </a:cubicBezTo>
                  <a:cubicBezTo>
                    <a:pt x="185" y="77"/>
                    <a:pt x="293" y="49"/>
                    <a:pt x="392" y="31"/>
                  </a:cubicBezTo>
                  <a:cubicBezTo>
                    <a:pt x="510" y="8"/>
                    <a:pt x="613" y="0"/>
                    <a:pt x="705" y="7"/>
                  </a:cubicBezTo>
                  <a:cubicBezTo>
                    <a:pt x="802" y="14"/>
                    <a:pt x="885" y="38"/>
                    <a:pt x="1012" y="63"/>
                  </a:cubicBezTo>
                  <a:cubicBezTo>
                    <a:pt x="1076" y="77"/>
                    <a:pt x="1152" y="91"/>
                    <a:pt x="1223" y="114"/>
                  </a:cubicBezTo>
                  <a:cubicBezTo>
                    <a:pt x="1279" y="132"/>
                    <a:pt x="1333" y="157"/>
                    <a:pt x="1373" y="186"/>
                  </a:cubicBezTo>
                  <a:cubicBezTo>
                    <a:pt x="1419" y="219"/>
                    <a:pt x="1449" y="259"/>
                    <a:pt x="1470" y="298"/>
                  </a:cubicBezTo>
                  <a:cubicBezTo>
                    <a:pt x="1488" y="331"/>
                    <a:pt x="1501" y="363"/>
                    <a:pt x="1508" y="406"/>
                  </a:cubicBezTo>
                  <a:cubicBezTo>
                    <a:pt x="1515" y="450"/>
                    <a:pt x="1515" y="505"/>
                    <a:pt x="1492" y="542"/>
                  </a:cubicBezTo>
                  <a:cubicBezTo>
                    <a:pt x="1442" y="627"/>
                    <a:pt x="1277" y="619"/>
                    <a:pt x="1137" y="596"/>
                  </a:cubicBezTo>
                  <a:cubicBezTo>
                    <a:pt x="942" y="565"/>
                    <a:pt x="797" y="507"/>
                    <a:pt x="634" y="486"/>
                  </a:cubicBezTo>
                  <a:cubicBezTo>
                    <a:pt x="439" y="461"/>
                    <a:pt x="218" y="489"/>
                    <a:pt x="102" y="372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8" name="Oval 10"/>
            <p:cNvSpPr>
              <a:spLocks noChangeArrowheads="1"/>
            </p:cNvSpPr>
            <p:nvPr/>
          </p:nvSpPr>
          <p:spPr bwMode="auto">
            <a:xfrm>
              <a:off x="1396" y="2105"/>
              <a:ext cx="68" cy="6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1396" y="2105"/>
              <a:ext cx="68" cy="68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" name="Oval 12"/>
            <p:cNvSpPr>
              <a:spLocks noChangeArrowheads="1"/>
            </p:cNvSpPr>
            <p:nvPr/>
          </p:nvSpPr>
          <p:spPr bwMode="auto">
            <a:xfrm>
              <a:off x="1125" y="2258"/>
              <a:ext cx="68" cy="6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" name="Oval 13"/>
            <p:cNvSpPr>
              <a:spLocks noChangeArrowheads="1"/>
            </p:cNvSpPr>
            <p:nvPr/>
          </p:nvSpPr>
          <p:spPr bwMode="auto">
            <a:xfrm>
              <a:off x="1125" y="2258"/>
              <a:ext cx="68" cy="67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2" name="Oval 14"/>
            <p:cNvSpPr>
              <a:spLocks noChangeArrowheads="1"/>
            </p:cNvSpPr>
            <p:nvPr/>
          </p:nvSpPr>
          <p:spPr bwMode="auto">
            <a:xfrm>
              <a:off x="1648" y="2258"/>
              <a:ext cx="68" cy="6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3" name="Oval 15"/>
            <p:cNvSpPr>
              <a:spLocks noChangeArrowheads="1"/>
            </p:cNvSpPr>
            <p:nvPr/>
          </p:nvSpPr>
          <p:spPr bwMode="auto">
            <a:xfrm>
              <a:off x="1648" y="2258"/>
              <a:ext cx="68" cy="67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4" name="Oval 16"/>
            <p:cNvSpPr>
              <a:spLocks noChangeArrowheads="1"/>
            </p:cNvSpPr>
            <p:nvPr/>
          </p:nvSpPr>
          <p:spPr bwMode="auto">
            <a:xfrm>
              <a:off x="1206" y="2563"/>
              <a:ext cx="68" cy="6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" name="Oval 17"/>
            <p:cNvSpPr>
              <a:spLocks noChangeArrowheads="1"/>
            </p:cNvSpPr>
            <p:nvPr/>
          </p:nvSpPr>
          <p:spPr bwMode="auto">
            <a:xfrm>
              <a:off x="1206" y="2563"/>
              <a:ext cx="68" cy="68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6" name="Oval 18"/>
            <p:cNvSpPr>
              <a:spLocks noChangeArrowheads="1"/>
            </p:cNvSpPr>
            <p:nvPr/>
          </p:nvSpPr>
          <p:spPr bwMode="auto">
            <a:xfrm>
              <a:off x="1539" y="2614"/>
              <a:ext cx="68" cy="6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8" name="Oval 19"/>
            <p:cNvSpPr>
              <a:spLocks noChangeArrowheads="1"/>
            </p:cNvSpPr>
            <p:nvPr/>
          </p:nvSpPr>
          <p:spPr bwMode="auto">
            <a:xfrm>
              <a:off x="1539" y="2614"/>
              <a:ext cx="68" cy="68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9" name="Line 20"/>
            <p:cNvSpPr>
              <a:spLocks noChangeShapeType="1"/>
            </p:cNvSpPr>
            <p:nvPr/>
          </p:nvSpPr>
          <p:spPr bwMode="auto">
            <a:xfrm flipV="1">
              <a:off x="1188" y="2155"/>
              <a:ext cx="212" cy="12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0" name="Line 21"/>
            <p:cNvSpPr>
              <a:spLocks noChangeShapeType="1"/>
            </p:cNvSpPr>
            <p:nvPr/>
          </p:nvSpPr>
          <p:spPr bwMode="auto">
            <a:xfrm flipH="1" flipV="1">
              <a:off x="1167" y="2324"/>
              <a:ext cx="64" cy="2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1" name="Line 22"/>
            <p:cNvSpPr>
              <a:spLocks noChangeShapeType="1"/>
            </p:cNvSpPr>
            <p:nvPr/>
          </p:nvSpPr>
          <p:spPr bwMode="auto">
            <a:xfrm flipH="1">
              <a:off x="1193" y="2292"/>
              <a:ext cx="45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3" name="Line 23"/>
            <p:cNvSpPr>
              <a:spLocks noChangeShapeType="1"/>
            </p:cNvSpPr>
            <p:nvPr/>
          </p:nvSpPr>
          <p:spPr bwMode="auto">
            <a:xfrm flipH="1" flipV="1">
              <a:off x="1439" y="2172"/>
              <a:ext cx="125" cy="44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4" name="Line 24"/>
            <p:cNvSpPr>
              <a:spLocks noChangeShapeType="1"/>
            </p:cNvSpPr>
            <p:nvPr/>
          </p:nvSpPr>
          <p:spPr bwMode="auto">
            <a:xfrm flipV="1">
              <a:off x="1268" y="2311"/>
              <a:ext cx="386" cy="26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5" name="Line 25"/>
            <p:cNvSpPr>
              <a:spLocks noChangeShapeType="1"/>
            </p:cNvSpPr>
            <p:nvPr/>
          </p:nvSpPr>
          <p:spPr bwMode="auto">
            <a:xfrm flipH="1" flipV="1">
              <a:off x="1184" y="2314"/>
              <a:ext cx="363" cy="31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6" name="Line 26"/>
            <p:cNvSpPr>
              <a:spLocks noChangeShapeType="1"/>
            </p:cNvSpPr>
            <p:nvPr/>
          </p:nvSpPr>
          <p:spPr bwMode="auto">
            <a:xfrm flipV="1">
              <a:off x="1583" y="2324"/>
              <a:ext cx="89" cy="29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0" name="Freeform 27"/>
            <p:cNvSpPr>
              <a:spLocks/>
            </p:cNvSpPr>
            <p:nvPr/>
          </p:nvSpPr>
          <p:spPr bwMode="auto">
            <a:xfrm>
              <a:off x="694" y="3112"/>
              <a:ext cx="77" cy="77"/>
            </a:xfrm>
            <a:custGeom>
              <a:avLst/>
              <a:gdLst>
                <a:gd name="T0" fmla="*/ 170 w 193"/>
                <a:gd name="T1" fmla="*/ 55 h 193"/>
                <a:gd name="T2" fmla="*/ 55 w 193"/>
                <a:gd name="T3" fmla="*/ 24 h 193"/>
                <a:gd name="T4" fmla="*/ 24 w 193"/>
                <a:gd name="T5" fmla="*/ 139 h 193"/>
                <a:gd name="T6" fmla="*/ 139 w 193"/>
                <a:gd name="T7" fmla="*/ 170 h 193"/>
                <a:gd name="T8" fmla="*/ 170 w 193"/>
                <a:gd name="T9" fmla="*/ 5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0" y="55"/>
                  </a:moveTo>
                  <a:cubicBezTo>
                    <a:pt x="147" y="14"/>
                    <a:pt x="95" y="0"/>
                    <a:pt x="55" y="24"/>
                  </a:cubicBezTo>
                  <a:cubicBezTo>
                    <a:pt x="14" y="47"/>
                    <a:pt x="0" y="99"/>
                    <a:pt x="24" y="139"/>
                  </a:cubicBezTo>
                  <a:cubicBezTo>
                    <a:pt x="47" y="180"/>
                    <a:pt x="99" y="193"/>
                    <a:pt x="139" y="170"/>
                  </a:cubicBezTo>
                  <a:cubicBezTo>
                    <a:pt x="179" y="147"/>
                    <a:pt x="193" y="95"/>
                    <a:pt x="170" y="5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1" name="Freeform 28"/>
            <p:cNvSpPr>
              <a:spLocks/>
            </p:cNvSpPr>
            <p:nvPr/>
          </p:nvSpPr>
          <p:spPr bwMode="auto">
            <a:xfrm>
              <a:off x="694" y="3112"/>
              <a:ext cx="77" cy="77"/>
            </a:xfrm>
            <a:custGeom>
              <a:avLst/>
              <a:gdLst>
                <a:gd name="T0" fmla="*/ 68 w 77"/>
                <a:gd name="T1" fmla="*/ 22 h 77"/>
                <a:gd name="T2" fmla="*/ 22 w 77"/>
                <a:gd name="T3" fmla="*/ 10 h 77"/>
                <a:gd name="T4" fmla="*/ 9 w 77"/>
                <a:gd name="T5" fmla="*/ 56 h 77"/>
                <a:gd name="T6" fmla="*/ 56 w 77"/>
                <a:gd name="T7" fmla="*/ 68 h 77"/>
                <a:gd name="T8" fmla="*/ 68 w 77"/>
                <a:gd name="T9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7">
                  <a:moveTo>
                    <a:pt x="68" y="22"/>
                  </a:moveTo>
                  <a:cubicBezTo>
                    <a:pt x="59" y="5"/>
                    <a:pt x="38" y="0"/>
                    <a:pt x="22" y="10"/>
                  </a:cubicBezTo>
                  <a:cubicBezTo>
                    <a:pt x="5" y="19"/>
                    <a:pt x="0" y="40"/>
                    <a:pt x="9" y="56"/>
                  </a:cubicBezTo>
                  <a:cubicBezTo>
                    <a:pt x="19" y="72"/>
                    <a:pt x="40" y="77"/>
                    <a:pt x="56" y="68"/>
                  </a:cubicBezTo>
                  <a:cubicBezTo>
                    <a:pt x="72" y="59"/>
                    <a:pt x="77" y="38"/>
                    <a:pt x="68" y="22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1" name="Freeform 29"/>
            <p:cNvSpPr>
              <a:spLocks/>
            </p:cNvSpPr>
            <p:nvPr/>
          </p:nvSpPr>
          <p:spPr bwMode="auto">
            <a:xfrm>
              <a:off x="1039" y="2993"/>
              <a:ext cx="78" cy="77"/>
            </a:xfrm>
            <a:custGeom>
              <a:avLst/>
              <a:gdLst>
                <a:gd name="T0" fmla="*/ 170 w 193"/>
                <a:gd name="T1" fmla="*/ 54 h 193"/>
                <a:gd name="T2" fmla="*/ 55 w 193"/>
                <a:gd name="T3" fmla="*/ 23 h 193"/>
                <a:gd name="T4" fmla="*/ 24 w 193"/>
                <a:gd name="T5" fmla="*/ 139 h 193"/>
                <a:gd name="T6" fmla="*/ 139 w 193"/>
                <a:gd name="T7" fmla="*/ 170 h 193"/>
                <a:gd name="T8" fmla="*/ 170 w 193"/>
                <a:gd name="T9" fmla="*/ 5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0" y="54"/>
                  </a:moveTo>
                  <a:cubicBezTo>
                    <a:pt x="147" y="14"/>
                    <a:pt x="95" y="0"/>
                    <a:pt x="55" y="23"/>
                  </a:cubicBezTo>
                  <a:cubicBezTo>
                    <a:pt x="14" y="47"/>
                    <a:pt x="0" y="98"/>
                    <a:pt x="24" y="139"/>
                  </a:cubicBezTo>
                  <a:cubicBezTo>
                    <a:pt x="47" y="179"/>
                    <a:pt x="99" y="193"/>
                    <a:pt x="139" y="170"/>
                  </a:cubicBezTo>
                  <a:cubicBezTo>
                    <a:pt x="180" y="146"/>
                    <a:pt x="193" y="95"/>
                    <a:pt x="170" y="54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2" name="Freeform 30"/>
            <p:cNvSpPr>
              <a:spLocks/>
            </p:cNvSpPr>
            <p:nvPr/>
          </p:nvSpPr>
          <p:spPr bwMode="auto">
            <a:xfrm>
              <a:off x="1039" y="2993"/>
              <a:ext cx="78" cy="77"/>
            </a:xfrm>
            <a:custGeom>
              <a:avLst/>
              <a:gdLst>
                <a:gd name="T0" fmla="*/ 69 w 78"/>
                <a:gd name="T1" fmla="*/ 22 h 77"/>
                <a:gd name="T2" fmla="*/ 23 w 78"/>
                <a:gd name="T3" fmla="*/ 9 h 77"/>
                <a:gd name="T4" fmla="*/ 10 w 78"/>
                <a:gd name="T5" fmla="*/ 56 h 77"/>
                <a:gd name="T6" fmla="*/ 56 w 78"/>
                <a:gd name="T7" fmla="*/ 68 h 77"/>
                <a:gd name="T8" fmla="*/ 69 w 78"/>
                <a:gd name="T9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69" y="22"/>
                  </a:moveTo>
                  <a:cubicBezTo>
                    <a:pt x="60" y="6"/>
                    <a:pt x="39" y="0"/>
                    <a:pt x="23" y="9"/>
                  </a:cubicBezTo>
                  <a:cubicBezTo>
                    <a:pt x="6" y="19"/>
                    <a:pt x="0" y="39"/>
                    <a:pt x="10" y="56"/>
                  </a:cubicBezTo>
                  <a:cubicBezTo>
                    <a:pt x="19" y="72"/>
                    <a:pt x="40" y="77"/>
                    <a:pt x="56" y="68"/>
                  </a:cubicBezTo>
                  <a:cubicBezTo>
                    <a:pt x="73" y="59"/>
                    <a:pt x="78" y="38"/>
                    <a:pt x="69" y="22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3" name="Freeform 31"/>
            <p:cNvSpPr>
              <a:spLocks/>
            </p:cNvSpPr>
            <p:nvPr/>
          </p:nvSpPr>
          <p:spPr bwMode="auto">
            <a:xfrm>
              <a:off x="781" y="3419"/>
              <a:ext cx="78" cy="78"/>
            </a:xfrm>
            <a:custGeom>
              <a:avLst/>
              <a:gdLst>
                <a:gd name="T0" fmla="*/ 170 w 193"/>
                <a:gd name="T1" fmla="*/ 54 h 193"/>
                <a:gd name="T2" fmla="*/ 55 w 193"/>
                <a:gd name="T3" fmla="*/ 24 h 193"/>
                <a:gd name="T4" fmla="*/ 24 w 193"/>
                <a:gd name="T5" fmla="*/ 139 h 193"/>
                <a:gd name="T6" fmla="*/ 139 w 193"/>
                <a:gd name="T7" fmla="*/ 170 h 193"/>
                <a:gd name="T8" fmla="*/ 170 w 193"/>
                <a:gd name="T9" fmla="*/ 5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0" y="54"/>
                  </a:moveTo>
                  <a:cubicBezTo>
                    <a:pt x="147" y="14"/>
                    <a:pt x="95" y="0"/>
                    <a:pt x="55" y="24"/>
                  </a:cubicBezTo>
                  <a:cubicBezTo>
                    <a:pt x="14" y="47"/>
                    <a:pt x="0" y="99"/>
                    <a:pt x="24" y="139"/>
                  </a:cubicBezTo>
                  <a:cubicBezTo>
                    <a:pt x="47" y="179"/>
                    <a:pt x="99" y="193"/>
                    <a:pt x="139" y="170"/>
                  </a:cubicBezTo>
                  <a:cubicBezTo>
                    <a:pt x="179" y="147"/>
                    <a:pt x="193" y="95"/>
                    <a:pt x="170" y="54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" name="Freeform 32"/>
            <p:cNvSpPr>
              <a:spLocks/>
            </p:cNvSpPr>
            <p:nvPr/>
          </p:nvSpPr>
          <p:spPr bwMode="auto">
            <a:xfrm>
              <a:off x="781" y="3419"/>
              <a:ext cx="78" cy="78"/>
            </a:xfrm>
            <a:custGeom>
              <a:avLst/>
              <a:gdLst>
                <a:gd name="T0" fmla="*/ 68 w 78"/>
                <a:gd name="T1" fmla="*/ 22 h 78"/>
                <a:gd name="T2" fmla="*/ 22 w 78"/>
                <a:gd name="T3" fmla="*/ 10 h 78"/>
                <a:gd name="T4" fmla="*/ 10 w 78"/>
                <a:gd name="T5" fmla="*/ 56 h 78"/>
                <a:gd name="T6" fmla="*/ 56 w 78"/>
                <a:gd name="T7" fmla="*/ 68 h 78"/>
                <a:gd name="T8" fmla="*/ 68 w 78"/>
                <a:gd name="T9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8">
                  <a:moveTo>
                    <a:pt x="68" y="22"/>
                  </a:moveTo>
                  <a:cubicBezTo>
                    <a:pt x="59" y="6"/>
                    <a:pt x="38" y="0"/>
                    <a:pt x="22" y="10"/>
                  </a:cubicBezTo>
                  <a:cubicBezTo>
                    <a:pt x="6" y="19"/>
                    <a:pt x="0" y="40"/>
                    <a:pt x="10" y="56"/>
                  </a:cubicBezTo>
                  <a:cubicBezTo>
                    <a:pt x="19" y="72"/>
                    <a:pt x="40" y="78"/>
                    <a:pt x="56" y="68"/>
                  </a:cubicBezTo>
                  <a:cubicBezTo>
                    <a:pt x="72" y="59"/>
                    <a:pt x="78" y="38"/>
                    <a:pt x="68" y="22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5" name="Freeform 33"/>
            <p:cNvSpPr>
              <a:spLocks/>
            </p:cNvSpPr>
            <p:nvPr/>
          </p:nvSpPr>
          <p:spPr bwMode="auto">
            <a:xfrm>
              <a:off x="1144" y="3305"/>
              <a:ext cx="78" cy="78"/>
            </a:xfrm>
            <a:custGeom>
              <a:avLst/>
              <a:gdLst>
                <a:gd name="T0" fmla="*/ 169 w 193"/>
                <a:gd name="T1" fmla="*/ 54 h 193"/>
                <a:gd name="T2" fmla="*/ 54 w 193"/>
                <a:gd name="T3" fmla="*/ 23 h 193"/>
                <a:gd name="T4" fmla="*/ 23 w 193"/>
                <a:gd name="T5" fmla="*/ 139 h 193"/>
                <a:gd name="T6" fmla="*/ 139 w 193"/>
                <a:gd name="T7" fmla="*/ 169 h 193"/>
                <a:gd name="T8" fmla="*/ 169 w 193"/>
                <a:gd name="T9" fmla="*/ 5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69" y="54"/>
                  </a:moveTo>
                  <a:cubicBezTo>
                    <a:pt x="146" y="14"/>
                    <a:pt x="94" y="0"/>
                    <a:pt x="54" y="23"/>
                  </a:cubicBezTo>
                  <a:cubicBezTo>
                    <a:pt x="14" y="46"/>
                    <a:pt x="0" y="98"/>
                    <a:pt x="23" y="139"/>
                  </a:cubicBezTo>
                  <a:cubicBezTo>
                    <a:pt x="46" y="179"/>
                    <a:pt x="98" y="193"/>
                    <a:pt x="139" y="169"/>
                  </a:cubicBezTo>
                  <a:cubicBezTo>
                    <a:pt x="179" y="146"/>
                    <a:pt x="193" y="94"/>
                    <a:pt x="169" y="54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6" name="Freeform 34"/>
            <p:cNvSpPr>
              <a:spLocks/>
            </p:cNvSpPr>
            <p:nvPr/>
          </p:nvSpPr>
          <p:spPr bwMode="auto">
            <a:xfrm>
              <a:off x="1144" y="3305"/>
              <a:ext cx="78" cy="78"/>
            </a:xfrm>
            <a:custGeom>
              <a:avLst/>
              <a:gdLst>
                <a:gd name="T0" fmla="*/ 68 w 78"/>
                <a:gd name="T1" fmla="*/ 22 h 78"/>
                <a:gd name="T2" fmla="*/ 22 w 78"/>
                <a:gd name="T3" fmla="*/ 9 h 78"/>
                <a:gd name="T4" fmla="*/ 10 w 78"/>
                <a:gd name="T5" fmla="*/ 56 h 78"/>
                <a:gd name="T6" fmla="*/ 56 w 78"/>
                <a:gd name="T7" fmla="*/ 68 h 78"/>
                <a:gd name="T8" fmla="*/ 68 w 78"/>
                <a:gd name="T9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8">
                  <a:moveTo>
                    <a:pt x="68" y="22"/>
                  </a:moveTo>
                  <a:cubicBezTo>
                    <a:pt x="59" y="6"/>
                    <a:pt x="38" y="0"/>
                    <a:pt x="22" y="9"/>
                  </a:cubicBezTo>
                  <a:cubicBezTo>
                    <a:pt x="6" y="19"/>
                    <a:pt x="0" y="39"/>
                    <a:pt x="10" y="56"/>
                  </a:cubicBezTo>
                  <a:cubicBezTo>
                    <a:pt x="19" y="72"/>
                    <a:pt x="40" y="78"/>
                    <a:pt x="56" y="68"/>
                  </a:cubicBezTo>
                  <a:cubicBezTo>
                    <a:pt x="72" y="59"/>
                    <a:pt x="78" y="38"/>
                    <a:pt x="68" y="22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7" name="Line 35"/>
            <p:cNvSpPr>
              <a:spLocks noChangeShapeType="1"/>
            </p:cNvSpPr>
            <p:nvPr/>
          </p:nvSpPr>
          <p:spPr bwMode="auto">
            <a:xfrm flipH="1" flipV="1">
              <a:off x="742" y="3183"/>
              <a:ext cx="69" cy="24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 flipH="1">
              <a:off x="765" y="3043"/>
              <a:ext cx="281" cy="9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 flipH="1" flipV="1">
              <a:off x="764" y="3164"/>
              <a:ext cx="388" cy="16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0" name="Line 38"/>
            <p:cNvSpPr>
              <a:spLocks noChangeShapeType="1"/>
            </p:cNvSpPr>
            <p:nvPr/>
          </p:nvSpPr>
          <p:spPr bwMode="auto">
            <a:xfrm flipV="1">
              <a:off x="838" y="3061"/>
              <a:ext cx="223" cy="36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 flipH="1">
              <a:off x="852" y="3354"/>
              <a:ext cx="299" cy="9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2" name="Oval 40"/>
            <p:cNvSpPr>
              <a:spLocks noChangeArrowheads="1"/>
            </p:cNvSpPr>
            <p:nvPr/>
          </p:nvSpPr>
          <p:spPr bwMode="auto">
            <a:xfrm>
              <a:off x="1671" y="3033"/>
              <a:ext cx="67" cy="6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3" name="Oval 41"/>
            <p:cNvSpPr>
              <a:spLocks noChangeArrowheads="1"/>
            </p:cNvSpPr>
            <p:nvPr/>
          </p:nvSpPr>
          <p:spPr bwMode="auto">
            <a:xfrm>
              <a:off x="1671" y="3033"/>
              <a:ext cx="67" cy="68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4" name="Oval 42"/>
            <p:cNvSpPr>
              <a:spLocks noChangeArrowheads="1"/>
            </p:cNvSpPr>
            <p:nvPr/>
          </p:nvSpPr>
          <p:spPr bwMode="auto">
            <a:xfrm>
              <a:off x="1570" y="3434"/>
              <a:ext cx="68" cy="6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5" name="Oval 43"/>
            <p:cNvSpPr>
              <a:spLocks noChangeArrowheads="1"/>
            </p:cNvSpPr>
            <p:nvPr/>
          </p:nvSpPr>
          <p:spPr bwMode="auto">
            <a:xfrm>
              <a:off x="1570" y="3434"/>
              <a:ext cx="68" cy="67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6" name="Oval 44"/>
            <p:cNvSpPr>
              <a:spLocks noChangeArrowheads="1"/>
            </p:cNvSpPr>
            <p:nvPr/>
          </p:nvSpPr>
          <p:spPr bwMode="auto">
            <a:xfrm>
              <a:off x="2204" y="3136"/>
              <a:ext cx="68" cy="6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7" name="Oval 45"/>
            <p:cNvSpPr>
              <a:spLocks noChangeArrowheads="1"/>
            </p:cNvSpPr>
            <p:nvPr/>
          </p:nvSpPr>
          <p:spPr bwMode="auto">
            <a:xfrm>
              <a:off x="2204" y="3136"/>
              <a:ext cx="68" cy="67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8" name="Oval 46"/>
            <p:cNvSpPr>
              <a:spLocks noChangeArrowheads="1"/>
            </p:cNvSpPr>
            <p:nvPr/>
          </p:nvSpPr>
          <p:spPr bwMode="auto">
            <a:xfrm>
              <a:off x="1907" y="3391"/>
              <a:ext cx="68" cy="6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9" name="Oval 47"/>
            <p:cNvSpPr>
              <a:spLocks noChangeArrowheads="1"/>
            </p:cNvSpPr>
            <p:nvPr/>
          </p:nvSpPr>
          <p:spPr bwMode="auto">
            <a:xfrm>
              <a:off x="1907" y="3391"/>
              <a:ext cx="68" cy="68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0" name="Oval 48"/>
            <p:cNvSpPr>
              <a:spLocks noChangeArrowheads="1"/>
            </p:cNvSpPr>
            <p:nvPr/>
          </p:nvSpPr>
          <p:spPr bwMode="auto">
            <a:xfrm>
              <a:off x="2064" y="3576"/>
              <a:ext cx="68" cy="6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1" name="Oval 49"/>
            <p:cNvSpPr>
              <a:spLocks noChangeArrowheads="1"/>
            </p:cNvSpPr>
            <p:nvPr/>
          </p:nvSpPr>
          <p:spPr bwMode="auto">
            <a:xfrm>
              <a:off x="2064" y="3576"/>
              <a:ext cx="68" cy="68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2" name="Line 50"/>
            <p:cNvSpPr>
              <a:spLocks noChangeShapeType="1"/>
            </p:cNvSpPr>
            <p:nvPr/>
          </p:nvSpPr>
          <p:spPr bwMode="auto">
            <a:xfrm flipV="1">
              <a:off x="1612" y="3100"/>
              <a:ext cx="84" cy="33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3" name="Line 51"/>
            <p:cNvSpPr>
              <a:spLocks noChangeShapeType="1"/>
            </p:cNvSpPr>
            <p:nvPr/>
          </p:nvSpPr>
          <p:spPr bwMode="auto">
            <a:xfrm flipH="1">
              <a:off x="1637" y="3429"/>
              <a:ext cx="271" cy="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4" name="Line 52"/>
            <p:cNvSpPr>
              <a:spLocks noChangeShapeType="1"/>
            </p:cNvSpPr>
            <p:nvPr/>
          </p:nvSpPr>
          <p:spPr bwMode="auto">
            <a:xfrm flipH="1" flipV="1">
              <a:off x="1738" y="3074"/>
              <a:ext cx="467" cy="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5" name="Line 53"/>
            <p:cNvSpPr>
              <a:spLocks noChangeShapeType="1"/>
            </p:cNvSpPr>
            <p:nvPr/>
          </p:nvSpPr>
          <p:spPr bwMode="auto">
            <a:xfrm flipH="1" flipV="1">
              <a:off x="1636" y="3477"/>
              <a:ext cx="430" cy="12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6" name="Line 54"/>
            <p:cNvSpPr>
              <a:spLocks noChangeShapeType="1"/>
            </p:cNvSpPr>
            <p:nvPr/>
          </p:nvSpPr>
          <p:spPr bwMode="auto">
            <a:xfrm flipV="1">
              <a:off x="1634" y="3184"/>
              <a:ext cx="573" cy="26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7" name="Line 55"/>
            <p:cNvSpPr>
              <a:spLocks noChangeShapeType="1"/>
            </p:cNvSpPr>
            <p:nvPr/>
          </p:nvSpPr>
          <p:spPr bwMode="auto">
            <a:xfrm flipH="1" flipV="1">
              <a:off x="1699" y="2320"/>
              <a:ext cx="521" cy="82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192" name="Line 56"/>
            <p:cNvSpPr>
              <a:spLocks noChangeShapeType="1"/>
            </p:cNvSpPr>
            <p:nvPr/>
          </p:nvSpPr>
          <p:spPr bwMode="auto">
            <a:xfrm flipV="1">
              <a:off x="2109" y="3202"/>
              <a:ext cx="119" cy="37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193" name="Line 57"/>
            <p:cNvSpPr>
              <a:spLocks noChangeShapeType="1"/>
            </p:cNvSpPr>
            <p:nvPr/>
          </p:nvSpPr>
          <p:spPr bwMode="auto">
            <a:xfrm flipH="1" flipV="1">
              <a:off x="1723" y="3095"/>
              <a:ext cx="200" cy="30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197" name="Line 58"/>
            <p:cNvSpPr>
              <a:spLocks noChangeShapeType="1"/>
            </p:cNvSpPr>
            <p:nvPr/>
          </p:nvSpPr>
          <p:spPr bwMode="auto">
            <a:xfrm flipH="1" flipV="1">
              <a:off x="1216" y="3353"/>
              <a:ext cx="355" cy="10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198" name="Line 59"/>
            <p:cNvSpPr>
              <a:spLocks noChangeShapeType="1"/>
            </p:cNvSpPr>
            <p:nvPr/>
          </p:nvSpPr>
          <p:spPr bwMode="auto">
            <a:xfrm flipV="1">
              <a:off x="1090" y="2629"/>
              <a:ext cx="138" cy="37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199" name="Line 60"/>
            <p:cNvSpPr>
              <a:spLocks noChangeShapeType="1"/>
            </p:cNvSpPr>
            <p:nvPr/>
          </p:nvSpPr>
          <p:spPr bwMode="auto">
            <a:xfrm flipH="1" flipV="1">
              <a:off x="1583" y="2680"/>
              <a:ext cx="111" cy="35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00" name="Rectangle 61"/>
            <p:cNvSpPr>
              <a:spLocks noChangeArrowheads="1"/>
            </p:cNvSpPr>
            <p:nvPr/>
          </p:nvSpPr>
          <p:spPr bwMode="auto">
            <a:xfrm>
              <a:off x="1456" y="3517"/>
              <a:ext cx="32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paradise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8201" name="Rectangle 62"/>
            <p:cNvSpPr>
              <a:spLocks noChangeArrowheads="1"/>
            </p:cNvSpPr>
            <p:nvPr/>
          </p:nvSpPr>
          <p:spPr bwMode="auto">
            <a:xfrm>
              <a:off x="2214" y="3649"/>
              <a:ext cx="43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beautiful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02" name="Rectangle 63"/>
            <p:cNvSpPr>
              <a:spLocks noChangeArrowheads="1"/>
            </p:cNvSpPr>
            <p:nvPr/>
          </p:nvSpPr>
          <p:spPr bwMode="auto">
            <a:xfrm>
              <a:off x="2573" y="3649"/>
              <a:ext cx="167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(+)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03" name="Rectangle 64"/>
            <p:cNvSpPr>
              <a:spLocks noChangeArrowheads="1"/>
            </p:cNvSpPr>
            <p:nvPr/>
          </p:nvSpPr>
          <p:spPr bwMode="auto">
            <a:xfrm>
              <a:off x="1309" y="2945"/>
              <a:ext cx="23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bliss 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04" name="Rectangle 65"/>
            <p:cNvSpPr>
              <a:spLocks noChangeArrowheads="1"/>
            </p:cNvSpPr>
            <p:nvPr/>
          </p:nvSpPr>
          <p:spPr bwMode="auto">
            <a:xfrm>
              <a:off x="1505" y="2945"/>
              <a:ext cx="15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(+)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05" name="Rectangle 66"/>
            <p:cNvSpPr>
              <a:spLocks noChangeArrowheads="1"/>
            </p:cNvSpPr>
            <p:nvPr/>
          </p:nvSpPr>
          <p:spPr bwMode="auto">
            <a:xfrm>
              <a:off x="1874" y="3451"/>
              <a:ext cx="28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heaven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06" name="Rectangle 67"/>
            <p:cNvSpPr>
              <a:spLocks noChangeArrowheads="1"/>
            </p:cNvSpPr>
            <p:nvPr/>
          </p:nvSpPr>
          <p:spPr bwMode="auto">
            <a:xfrm>
              <a:off x="2116" y="3445"/>
              <a:ext cx="65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07" name="Rectangle 68"/>
            <p:cNvSpPr>
              <a:spLocks noChangeArrowheads="1"/>
            </p:cNvSpPr>
            <p:nvPr/>
          </p:nvSpPr>
          <p:spPr bwMode="auto">
            <a:xfrm>
              <a:off x="2140" y="3445"/>
              <a:ext cx="167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(+)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08" name="Rectangle 69"/>
            <p:cNvSpPr>
              <a:spLocks noChangeArrowheads="1"/>
            </p:cNvSpPr>
            <p:nvPr/>
          </p:nvSpPr>
          <p:spPr bwMode="auto">
            <a:xfrm>
              <a:off x="1053" y="3403"/>
              <a:ext cx="29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h</a:t>
              </a: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ell</a:t>
              </a:r>
              <a:r>
                <a:rPr kumimoji="0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 (-)</a:t>
              </a: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8212" name="Rectangle 73"/>
            <p:cNvSpPr>
              <a:spLocks noChangeArrowheads="1"/>
            </p:cNvSpPr>
            <p:nvPr/>
          </p:nvSpPr>
          <p:spPr bwMode="auto">
            <a:xfrm>
              <a:off x="2306" y="3030"/>
              <a:ext cx="32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dream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13" name="Rectangle 74"/>
            <p:cNvSpPr>
              <a:spLocks noChangeArrowheads="1"/>
            </p:cNvSpPr>
            <p:nvPr/>
          </p:nvSpPr>
          <p:spPr bwMode="auto">
            <a:xfrm>
              <a:off x="2565" y="3030"/>
              <a:ext cx="167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(+)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14" name="Freeform 75"/>
            <p:cNvSpPr>
              <a:spLocks noEditPoints="1"/>
            </p:cNvSpPr>
            <p:nvPr/>
          </p:nvSpPr>
          <p:spPr bwMode="auto">
            <a:xfrm>
              <a:off x="656" y="3089"/>
              <a:ext cx="1699" cy="275"/>
            </a:xfrm>
            <a:custGeom>
              <a:avLst/>
              <a:gdLst>
                <a:gd name="T0" fmla="*/ 153 w 4227"/>
                <a:gd name="T1" fmla="*/ 589 h 683"/>
                <a:gd name="T2" fmla="*/ 226 w 4227"/>
                <a:gd name="T3" fmla="*/ 553 h 683"/>
                <a:gd name="T4" fmla="*/ 160 w 4227"/>
                <a:gd name="T5" fmla="*/ 604 h 683"/>
                <a:gd name="T6" fmla="*/ 2 w 4227"/>
                <a:gd name="T7" fmla="*/ 677 h 683"/>
                <a:gd name="T8" fmla="*/ 337 w 4227"/>
                <a:gd name="T9" fmla="*/ 474 h 683"/>
                <a:gd name="T10" fmla="*/ 541 w 4227"/>
                <a:gd name="T11" fmla="*/ 346 h 683"/>
                <a:gd name="T12" fmla="*/ 549 w 4227"/>
                <a:gd name="T13" fmla="*/ 360 h 683"/>
                <a:gd name="T14" fmla="*/ 346 w 4227"/>
                <a:gd name="T15" fmla="*/ 487 h 683"/>
                <a:gd name="T16" fmla="*/ 337 w 4227"/>
                <a:gd name="T17" fmla="*/ 474 h 683"/>
                <a:gd name="T18" fmla="*/ 731 w 4227"/>
                <a:gd name="T19" fmla="*/ 245 h 683"/>
                <a:gd name="T20" fmla="*/ 888 w 4227"/>
                <a:gd name="T21" fmla="*/ 178 h 683"/>
                <a:gd name="T22" fmla="*/ 893 w 4227"/>
                <a:gd name="T23" fmla="*/ 193 h 683"/>
                <a:gd name="T24" fmla="*/ 894 w 4227"/>
                <a:gd name="T25" fmla="*/ 193 h 683"/>
                <a:gd name="T26" fmla="*/ 676 w 4227"/>
                <a:gd name="T27" fmla="*/ 292 h 683"/>
                <a:gd name="T28" fmla="*/ 668 w 4227"/>
                <a:gd name="T29" fmla="*/ 277 h 683"/>
                <a:gd name="T30" fmla="*/ 1049 w 4227"/>
                <a:gd name="T31" fmla="*/ 123 h 683"/>
                <a:gd name="T32" fmla="*/ 1257 w 4227"/>
                <a:gd name="T33" fmla="*/ 69 h 683"/>
                <a:gd name="T34" fmla="*/ 1261 w 4227"/>
                <a:gd name="T35" fmla="*/ 85 h 683"/>
                <a:gd name="T36" fmla="*/ 1054 w 4227"/>
                <a:gd name="T37" fmla="*/ 138 h 683"/>
                <a:gd name="T38" fmla="*/ 1019 w 4227"/>
                <a:gd name="T39" fmla="*/ 141 h 683"/>
                <a:gd name="T40" fmla="*/ 1399 w 4227"/>
                <a:gd name="T41" fmla="*/ 41 h 683"/>
                <a:gd name="T42" fmla="*/ 1638 w 4227"/>
                <a:gd name="T43" fmla="*/ 12 h 683"/>
                <a:gd name="T44" fmla="*/ 1640 w 4227"/>
                <a:gd name="T45" fmla="*/ 28 h 683"/>
                <a:gd name="T46" fmla="*/ 1402 w 4227"/>
                <a:gd name="T47" fmla="*/ 57 h 683"/>
                <a:gd name="T48" fmla="*/ 1399 w 4227"/>
                <a:gd name="T49" fmla="*/ 41 h 683"/>
                <a:gd name="T50" fmla="*/ 1914 w 4227"/>
                <a:gd name="T51" fmla="*/ 0 h 683"/>
                <a:gd name="T52" fmla="*/ 2031 w 4227"/>
                <a:gd name="T53" fmla="*/ 13 h 683"/>
                <a:gd name="T54" fmla="*/ 1915 w 4227"/>
                <a:gd name="T55" fmla="*/ 16 h 683"/>
                <a:gd name="T56" fmla="*/ 1775 w 4227"/>
                <a:gd name="T57" fmla="*/ 12 h 683"/>
                <a:gd name="T58" fmla="*/ 2168 w 4227"/>
                <a:gd name="T59" fmla="*/ 12 h 683"/>
                <a:gd name="T60" fmla="*/ 2407 w 4227"/>
                <a:gd name="T61" fmla="*/ 39 h 683"/>
                <a:gd name="T62" fmla="*/ 2404 w 4227"/>
                <a:gd name="T63" fmla="*/ 54 h 683"/>
                <a:gd name="T64" fmla="*/ 2166 w 4227"/>
                <a:gd name="T65" fmla="*/ 28 h 683"/>
                <a:gd name="T66" fmla="*/ 2168 w 4227"/>
                <a:gd name="T67" fmla="*/ 12 h 683"/>
                <a:gd name="T68" fmla="*/ 2623 w 4227"/>
                <a:gd name="T69" fmla="*/ 76 h 683"/>
                <a:gd name="T70" fmla="*/ 2791 w 4227"/>
                <a:gd name="T71" fmla="*/ 122 h 683"/>
                <a:gd name="T72" fmla="*/ 2781 w 4227"/>
                <a:gd name="T73" fmla="*/ 128 h 683"/>
                <a:gd name="T74" fmla="*/ 2546 w 4227"/>
                <a:gd name="T75" fmla="*/ 79 h 683"/>
                <a:gd name="T76" fmla="*/ 2549 w 4227"/>
                <a:gd name="T77" fmla="*/ 63 h 683"/>
                <a:gd name="T78" fmla="*/ 3093 w 4227"/>
                <a:gd name="T79" fmla="*/ 194 h 683"/>
                <a:gd name="T80" fmla="*/ 3161 w 4227"/>
                <a:gd name="T81" fmla="*/ 224 h 683"/>
                <a:gd name="T82" fmla="*/ 3088 w 4227"/>
                <a:gd name="T83" fmla="*/ 209 h 683"/>
                <a:gd name="T84" fmla="*/ 2915 w 4227"/>
                <a:gd name="T85" fmla="*/ 153 h 683"/>
                <a:gd name="T86" fmla="*/ 3293 w 4227"/>
                <a:gd name="T87" fmla="*/ 258 h 683"/>
                <a:gd name="T88" fmla="*/ 3521 w 4227"/>
                <a:gd name="T89" fmla="*/ 335 h 683"/>
                <a:gd name="T90" fmla="*/ 3515 w 4227"/>
                <a:gd name="T91" fmla="*/ 350 h 683"/>
                <a:gd name="T92" fmla="*/ 3288 w 4227"/>
                <a:gd name="T93" fmla="*/ 273 h 683"/>
                <a:gd name="T94" fmla="*/ 3293 w 4227"/>
                <a:gd name="T95" fmla="*/ 258 h 683"/>
                <a:gd name="T96" fmla="*/ 3798 w 4227"/>
                <a:gd name="T97" fmla="*/ 430 h 683"/>
                <a:gd name="T98" fmla="*/ 3889 w 4227"/>
                <a:gd name="T99" fmla="*/ 470 h 683"/>
                <a:gd name="T100" fmla="*/ 3793 w 4227"/>
                <a:gd name="T101" fmla="*/ 445 h 683"/>
                <a:gd name="T102" fmla="*/ 3647 w 4227"/>
                <a:gd name="T103" fmla="*/ 387 h 683"/>
                <a:gd name="T104" fmla="*/ 4019 w 4227"/>
                <a:gd name="T105" fmla="*/ 511 h 683"/>
                <a:gd name="T106" fmla="*/ 4098 w 4227"/>
                <a:gd name="T107" fmla="*/ 546 h 683"/>
                <a:gd name="T108" fmla="*/ 4189 w 4227"/>
                <a:gd name="T109" fmla="*/ 603 h 683"/>
                <a:gd name="T110" fmla="*/ 4224 w 4227"/>
                <a:gd name="T111" fmla="*/ 646 h 683"/>
                <a:gd name="T112" fmla="*/ 4180 w 4227"/>
                <a:gd name="T113" fmla="*/ 616 h 683"/>
                <a:gd name="T114" fmla="*/ 4091 w 4227"/>
                <a:gd name="T115" fmla="*/ 561 h 683"/>
                <a:gd name="T116" fmla="*/ 4013 w 4227"/>
                <a:gd name="T117" fmla="*/ 526 h 683"/>
                <a:gd name="T118" fmla="*/ 4019 w 4227"/>
                <a:gd name="T119" fmla="*/ 511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27" h="683">
                  <a:moveTo>
                    <a:pt x="6" y="666"/>
                  </a:moveTo>
                  <a:lnTo>
                    <a:pt x="153" y="589"/>
                  </a:lnTo>
                  <a:lnTo>
                    <a:pt x="215" y="551"/>
                  </a:lnTo>
                  <a:cubicBezTo>
                    <a:pt x="219" y="548"/>
                    <a:pt x="224" y="549"/>
                    <a:pt x="226" y="553"/>
                  </a:cubicBezTo>
                  <a:cubicBezTo>
                    <a:pt x="229" y="557"/>
                    <a:pt x="228" y="562"/>
                    <a:pt x="224" y="564"/>
                  </a:cubicBezTo>
                  <a:lnTo>
                    <a:pt x="160" y="604"/>
                  </a:lnTo>
                  <a:lnTo>
                    <a:pt x="13" y="681"/>
                  </a:lnTo>
                  <a:cubicBezTo>
                    <a:pt x="9" y="683"/>
                    <a:pt x="4" y="681"/>
                    <a:pt x="2" y="677"/>
                  </a:cubicBezTo>
                  <a:cubicBezTo>
                    <a:pt x="0" y="673"/>
                    <a:pt x="2" y="668"/>
                    <a:pt x="6" y="666"/>
                  </a:cubicBezTo>
                  <a:close/>
                  <a:moveTo>
                    <a:pt x="337" y="474"/>
                  </a:moveTo>
                  <a:lnTo>
                    <a:pt x="435" y="411"/>
                  </a:lnTo>
                  <a:lnTo>
                    <a:pt x="541" y="346"/>
                  </a:lnTo>
                  <a:cubicBezTo>
                    <a:pt x="545" y="344"/>
                    <a:pt x="550" y="345"/>
                    <a:pt x="552" y="349"/>
                  </a:cubicBezTo>
                  <a:cubicBezTo>
                    <a:pt x="554" y="353"/>
                    <a:pt x="553" y="358"/>
                    <a:pt x="549" y="360"/>
                  </a:cubicBezTo>
                  <a:lnTo>
                    <a:pt x="444" y="424"/>
                  </a:lnTo>
                  <a:lnTo>
                    <a:pt x="346" y="487"/>
                  </a:lnTo>
                  <a:cubicBezTo>
                    <a:pt x="342" y="490"/>
                    <a:pt x="337" y="489"/>
                    <a:pt x="335" y="485"/>
                  </a:cubicBezTo>
                  <a:cubicBezTo>
                    <a:pt x="333" y="481"/>
                    <a:pt x="334" y="476"/>
                    <a:pt x="337" y="474"/>
                  </a:cubicBezTo>
                  <a:close/>
                  <a:moveTo>
                    <a:pt x="668" y="277"/>
                  </a:moveTo>
                  <a:lnTo>
                    <a:pt x="731" y="245"/>
                  </a:lnTo>
                  <a:lnTo>
                    <a:pt x="887" y="178"/>
                  </a:lnTo>
                  <a:lnTo>
                    <a:pt x="888" y="178"/>
                  </a:lnTo>
                  <a:cubicBezTo>
                    <a:pt x="892" y="176"/>
                    <a:pt x="897" y="179"/>
                    <a:pt x="898" y="183"/>
                  </a:cubicBezTo>
                  <a:cubicBezTo>
                    <a:pt x="900" y="187"/>
                    <a:pt x="897" y="192"/>
                    <a:pt x="893" y="193"/>
                  </a:cubicBezTo>
                  <a:lnTo>
                    <a:pt x="894" y="193"/>
                  </a:lnTo>
                  <a:lnTo>
                    <a:pt x="894" y="193"/>
                  </a:lnTo>
                  <a:lnTo>
                    <a:pt x="738" y="260"/>
                  </a:lnTo>
                  <a:lnTo>
                    <a:pt x="676" y="292"/>
                  </a:lnTo>
                  <a:cubicBezTo>
                    <a:pt x="672" y="294"/>
                    <a:pt x="667" y="292"/>
                    <a:pt x="665" y="288"/>
                  </a:cubicBezTo>
                  <a:cubicBezTo>
                    <a:pt x="663" y="284"/>
                    <a:pt x="664" y="279"/>
                    <a:pt x="668" y="277"/>
                  </a:cubicBezTo>
                  <a:close/>
                  <a:moveTo>
                    <a:pt x="1024" y="131"/>
                  </a:moveTo>
                  <a:lnTo>
                    <a:pt x="1049" y="123"/>
                  </a:lnTo>
                  <a:lnTo>
                    <a:pt x="1216" y="78"/>
                  </a:lnTo>
                  <a:lnTo>
                    <a:pt x="1257" y="69"/>
                  </a:lnTo>
                  <a:cubicBezTo>
                    <a:pt x="1262" y="68"/>
                    <a:pt x="1266" y="71"/>
                    <a:pt x="1267" y="75"/>
                  </a:cubicBezTo>
                  <a:cubicBezTo>
                    <a:pt x="1268" y="80"/>
                    <a:pt x="1265" y="84"/>
                    <a:pt x="1261" y="85"/>
                  </a:cubicBezTo>
                  <a:lnTo>
                    <a:pt x="1221" y="93"/>
                  </a:lnTo>
                  <a:lnTo>
                    <a:pt x="1054" y="138"/>
                  </a:lnTo>
                  <a:lnTo>
                    <a:pt x="1030" y="146"/>
                  </a:lnTo>
                  <a:cubicBezTo>
                    <a:pt x="1025" y="148"/>
                    <a:pt x="1021" y="146"/>
                    <a:pt x="1019" y="141"/>
                  </a:cubicBezTo>
                  <a:cubicBezTo>
                    <a:pt x="1018" y="137"/>
                    <a:pt x="1020" y="133"/>
                    <a:pt x="1024" y="131"/>
                  </a:cubicBezTo>
                  <a:close/>
                  <a:moveTo>
                    <a:pt x="1399" y="41"/>
                  </a:moveTo>
                  <a:lnTo>
                    <a:pt x="1560" y="19"/>
                  </a:lnTo>
                  <a:lnTo>
                    <a:pt x="1638" y="12"/>
                  </a:lnTo>
                  <a:cubicBezTo>
                    <a:pt x="1643" y="12"/>
                    <a:pt x="1646" y="15"/>
                    <a:pt x="1647" y="20"/>
                  </a:cubicBezTo>
                  <a:cubicBezTo>
                    <a:pt x="1647" y="24"/>
                    <a:pt x="1644" y="28"/>
                    <a:pt x="1640" y="28"/>
                  </a:cubicBezTo>
                  <a:lnTo>
                    <a:pt x="1563" y="34"/>
                  </a:lnTo>
                  <a:lnTo>
                    <a:pt x="1402" y="57"/>
                  </a:lnTo>
                  <a:cubicBezTo>
                    <a:pt x="1397" y="57"/>
                    <a:pt x="1393" y="54"/>
                    <a:pt x="1392" y="50"/>
                  </a:cubicBezTo>
                  <a:cubicBezTo>
                    <a:pt x="1392" y="46"/>
                    <a:pt x="1395" y="41"/>
                    <a:pt x="1399" y="41"/>
                  </a:cubicBezTo>
                  <a:close/>
                  <a:moveTo>
                    <a:pt x="1783" y="3"/>
                  </a:moveTo>
                  <a:lnTo>
                    <a:pt x="1914" y="0"/>
                  </a:lnTo>
                  <a:lnTo>
                    <a:pt x="2023" y="5"/>
                  </a:lnTo>
                  <a:cubicBezTo>
                    <a:pt x="2028" y="5"/>
                    <a:pt x="2031" y="9"/>
                    <a:pt x="2031" y="13"/>
                  </a:cubicBezTo>
                  <a:cubicBezTo>
                    <a:pt x="2031" y="18"/>
                    <a:pt x="2027" y="21"/>
                    <a:pt x="2022" y="21"/>
                  </a:cubicBezTo>
                  <a:lnTo>
                    <a:pt x="1915" y="16"/>
                  </a:lnTo>
                  <a:lnTo>
                    <a:pt x="1783" y="19"/>
                  </a:lnTo>
                  <a:cubicBezTo>
                    <a:pt x="1778" y="20"/>
                    <a:pt x="1775" y="16"/>
                    <a:pt x="1775" y="12"/>
                  </a:cubicBezTo>
                  <a:cubicBezTo>
                    <a:pt x="1775" y="7"/>
                    <a:pt x="1778" y="4"/>
                    <a:pt x="1783" y="3"/>
                  </a:cubicBezTo>
                  <a:close/>
                  <a:moveTo>
                    <a:pt x="2168" y="12"/>
                  </a:moveTo>
                  <a:lnTo>
                    <a:pt x="2388" y="36"/>
                  </a:lnTo>
                  <a:lnTo>
                    <a:pt x="2407" y="39"/>
                  </a:lnTo>
                  <a:cubicBezTo>
                    <a:pt x="2411" y="39"/>
                    <a:pt x="2414" y="44"/>
                    <a:pt x="2413" y="48"/>
                  </a:cubicBezTo>
                  <a:cubicBezTo>
                    <a:pt x="2413" y="52"/>
                    <a:pt x="2408" y="55"/>
                    <a:pt x="2404" y="54"/>
                  </a:cubicBezTo>
                  <a:lnTo>
                    <a:pt x="2387" y="51"/>
                  </a:lnTo>
                  <a:lnTo>
                    <a:pt x="2166" y="28"/>
                  </a:lnTo>
                  <a:cubicBezTo>
                    <a:pt x="2161" y="28"/>
                    <a:pt x="2158" y="24"/>
                    <a:pt x="2159" y="19"/>
                  </a:cubicBezTo>
                  <a:cubicBezTo>
                    <a:pt x="2159" y="15"/>
                    <a:pt x="2163" y="12"/>
                    <a:pt x="2168" y="12"/>
                  </a:cubicBezTo>
                  <a:close/>
                  <a:moveTo>
                    <a:pt x="2549" y="63"/>
                  </a:moveTo>
                  <a:lnTo>
                    <a:pt x="2623" y="76"/>
                  </a:lnTo>
                  <a:lnTo>
                    <a:pt x="2784" y="112"/>
                  </a:lnTo>
                  <a:cubicBezTo>
                    <a:pt x="2789" y="113"/>
                    <a:pt x="2791" y="117"/>
                    <a:pt x="2791" y="122"/>
                  </a:cubicBezTo>
                  <a:cubicBezTo>
                    <a:pt x="2790" y="126"/>
                    <a:pt x="2785" y="129"/>
                    <a:pt x="2781" y="128"/>
                  </a:cubicBezTo>
                  <a:lnTo>
                    <a:pt x="2781" y="128"/>
                  </a:lnTo>
                  <a:lnTo>
                    <a:pt x="2620" y="91"/>
                  </a:lnTo>
                  <a:lnTo>
                    <a:pt x="2546" y="79"/>
                  </a:lnTo>
                  <a:cubicBezTo>
                    <a:pt x="2542" y="78"/>
                    <a:pt x="2539" y="74"/>
                    <a:pt x="2540" y="69"/>
                  </a:cubicBezTo>
                  <a:cubicBezTo>
                    <a:pt x="2540" y="65"/>
                    <a:pt x="2545" y="62"/>
                    <a:pt x="2549" y="63"/>
                  </a:cubicBezTo>
                  <a:close/>
                  <a:moveTo>
                    <a:pt x="2925" y="147"/>
                  </a:moveTo>
                  <a:lnTo>
                    <a:pt x="3093" y="194"/>
                  </a:lnTo>
                  <a:lnTo>
                    <a:pt x="3156" y="214"/>
                  </a:lnTo>
                  <a:cubicBezTo>
                    <a:pt x="3160" y="215"/>
                    <a:pt x="3162" y="220"/>
                    <a:pt x="3161" y="224"/>
                  </a:cubicBezTo>
                  <a:cubicBezTo>
                    <a:pt x="3160" y="228"/>
                    <a:pt x="3155" y="230"/>
                    <a:pt x="3151" y="229"/>
                  </a:cubicBezTo>
                  <a:lnTo>
                    <a:pt x="3088" y="209"/>
                  </a:lnTo>
                  <a:lnTo>
                    <a:pt x="2920" y="163"/>
                  </a:lnTo>
                  <a:cubicBezTo>
                    <a:pt x="2916" y="161"/>
                    <a:pt x="2914" y="157"/>
                    <a:pt x="2915" y="153"/>
                  </a:cubicBezTo>
                  <a:cubicBezTo>
                    <a:pt x="2916" y="148"/>
                    <a:pt x="2920" y="146"/>
                    <a:pt x="2925" y="147"/>
                  </a:cubicBezTo>
                  <a:close/>
                  <a:moveTo>
                    <a:pt x="3293" y="258"/>
                  </a:moveTo>
                  <a:lnTo>
                    <a:pt x="3328" y="269"/>
                  </a:lnTo>
                  <a:lnTo>
                    <a:pt x="3521" y="335"/>
                  </a:lnTo>
                  <a:cubicBezTo>
                    <a:pt x="3525" y="336"/>
                    <a:pt x="3527" y="341"/>
                    <a:pt x="3526" y="345"/>
                  </a:cubicBezTo>
                  <a:cubicBezTo>
                    <a:pt x="3524" y="349"/>
                    <a:pt x="3520" y="351"/>
                    <a:pt x="3515" y="350"/>
                  </a:cubicBezTo>
                  <a:lnTo>
                    <a:pt x="3323" y="284"/>
                  </a:lnTo>
                  <a:lnTo>
                    <a:pt x="3288" y="273"/>
                  </a:lnTo>
                  <a:cubicBezTo>
                    <a:pt x="3284" y="272"/>
                    <a:pt x="3282" y="267"/>
                    <a:pt x="3283" y="263"/>
                  </a:cubicBezTo>
                  <a:cubicBezTo>
                    <a:pt x="3284" y="259"/>
                    <a:pt x="3289" y="256"/>
                    <a:pt x="3293" y="258"/>
                  </a:cubicBezTo>
                  <a:close/>
                  <a:moveTo>
                    <a:pt x="3657" y="382"/>
                  </a:moveTo>
                  <a:lnTo>
                    <a:pt x="3798" y="430"/>
                  </a:lnTo>
                  <a:lnTo>
                    <a:pt x="3884" y="460"/>
                  </a:lnTo>
                  <a:cubicBezTo>
                    <a:pt x="3888" y="461"/>
                    <a:pt x="3891" y="466"/>
                    <a:pt x="3889" y="470"/>
                  </a:cubicBezTo>
                  <a:cubicBezTo>
                    <a:pt x="3888" y="474"/>
                    <a:pt x="3883" y="476"/>
                    <a:pt x="3879" y="475"/>
                  </a:cubicBezTo>
                  <a:lnTo>
                    <a:pt x="3793" y="445"/>
                  </a:lnTo>
                  <a:lnTo>
                    <a:pt x="3652" y="397"/>
                  </a:lnTo>
                  <a:cubicBezTo>
                    <a:pt x="3648" y="395"/>
                    <a:pt x="3645" y="391"/>
                    <a:pt x="3647" y="387"/>
                  </a:cubicBezTo>
                  <a:cubicBezTo>
                    <a:pt x="3648" y="382"/>
                    <a:pt x="3653" y="380"/>
                    <a:pt x="3657" y="382"/>
                  </a:cubicBezTo>
                  <a:close/>
                  <a:moveTo>
                    <a:pt x="4019" y="511"/>
                  </a:moveTo>
                  <a:lnTo>
                    <a:pt x="4043" y="521"/>
                  </a:lnTo>
                  <a:lnTo>
                    <a:pt x="4098" y="546"/>
                  </a:lnTo>
                  <a:lnTo>
                    <a:pt x="4146" y="573"/>
                  </a:lnTo>
                  <a:lnTo>
                    <a:pt x="4189" y="603"/>
                  </a:lnTo>
                  <a:lnTo>
                    <a:pt x="4224" y="635"/>
                  </a:lnTo>
                  <a:cubicBezTo>
                    <a:pt x="4227" y="638"/>
                    <a:pt x="4227" y="643"/>
                    <a:pt x="4224" y="646"/>
                  </a:cubicBezTo>
                  <a:cubicBezTo>
                    <a:pt x="4221" y="649"/>
                    <a:pt x="4216" y="649"/>
                    <a:pt x="4213" y="646"/>
                  </a:cubicBezTo>
                  <a:lnTo>
                    <a:pt x="4180" y="616"/>
                  </a:lnTo>
                  <a:lnTo>
                    <a:pt x="4139" y="587"/>
                  </a:lnTo>
                  <a:lnTo>
                    <a:pt x="4091" y="561"/>
                  </a:lnTo>
                  <a:lnTo>
                    <a:pt x="4038" y="536"/>
                  </a:lnTo>
                  <a:lnTo>
                    <a:pt x="4013" y="526"/>
                  </a:lnTo>
                  <a:cubicBezTo>
                    <a:pt x="4009" y="525"/>
                    <a:pt x="4007" y="520"/>
                    <a:pt x="4009" y="516"/>
                  </a:cubicBezTo>
                  <a:cubicBezTo>
                    <a:pt x="4010" y="512"/>
                    <a:pt x="4015" y="510"/>
                    <a:pt x="4019" y="5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51" name="矩形 150"/>
          <p:cNvSpPr/>
          <p:nvPr/>
        </p:nvSpPr>
        <p:spPr>
          <a:xfrm>
            <a:off x="4724400" y="4261207"/>
            <a:ext cx="4010252" cy="64633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The idea is </a:t>
            </a:r>
            <a:r>
              <a:rPr lang="en-US" altLang="zh-TW" dirty="0">
                <a:solidFill>
                  <a:srgbClr val="FF0000"/>
                </a:solidFill>
              </a:rPr>
              <a:t>similar to </a:t>
            </a:r>
            <a:r>
              <a:rPr lang="en-US" altLang="zh-TW" i="1" dirty="0">
                <a:solidFill>
                  <a:srgbClr val="FF0000"/>
                </a:solidFill>
              </a:rPr>
              <a:t>k</a:t>
            </a:r>
            <a:r>
              <a:rPr lang="en-US" altLang="zh-TW" dirty="0">
                <a:solidFill>
                  <a:srgbClr val="FF0000"/>
                </a:solidFill>
              </a:rPr>
              <a:t>-NN and </a:t>
            </a:r>
            <a:r>
              <a:rPr lang="el-GR" altLang="zh-TW" i="1" dirty="0">
                <a:solidFill>
                  <a:srgbClr val="FF0000"/>
                </a:solidFill>
              </a:rPr>
              <a:t>ε</a:t>
            </a:r>
            <a:r>
              <a:rPr lang="el-GR" altLang="zh-TW" dirty="0">
                <a:solidFill>
                  <a:srgbClr val="FF0000"/>
                </a:solidFill>
              </a:rPr>
              <a:t>-</a:t>
            </a:r>
            <a:r>
              <a:rPr lang="en-US" altLang="zh-TW" dirty="0" smtClean="0">
                <a:solidFill>
                  <a:srgbClr val="FF0000"/>
                </a:solidFill>
              </a:rPr>
              <a:t>NN, both are similarity-based methods 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98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45979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effectLst/>
                <a:latin typeface="Calibri" panose="020F0502020204030204" pitchFamily="34" charset="0"/>
              </a:rPr>
              <a:t>The </a:t>
            </a:r>
            <a:r>
              <a:rPr lang="en-US" altLang="zh-TW" sz="4000" dirty="0" smtClean="0">
                <a:latin typeface="Calibri" panose="020F0502020204030204" pitchFamily="34" charset="0"/>
              </a:rPr>
              <a:t>Proposed Method</a:t>
            </a:r>
            <a:endParaRPr lang="zh-TW" altLang="en-US" sz="40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828800"/>
            <a:ext cx="8458200" cy="1905000"/>
          </a:xfrm>
        </p:spPr>
        <p:txBody>
          <a:bodyPr/>
          <a:lstStyle/>
          <a:p>
            <a:pPr eaLnBrk="1" hangingPunct="1">
              <a:spcBef>
                <a:spcPts val="300"/>
              </a:spcBef>
              <a:buClr>
                <a:schemeClr val="tx1"/>
              </a:buClr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Community-based weighted graph model</a:t>
            </a:r>
          </a:p>
          <a:p>
            <a:pPr lvl="1" eaLnBrk="1" hangingPunct="1">
              <a:spcBef>
                <a:spcPts val="600"/>
              </a:spcBef>
              <a:buSzPct val="100000"/>
            </a:pPr>
            <a:r>
              <a:rPr lang="en-US" altLang="zh-TW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Community </a:t>
            </a:r>
            <a:r>
              <a:rPr lang="en-US" altLang="zh-TW" sz="2000" dirty="0">
                <a:solidFill>
                  <a:srgbClr val="FF0000"/>
                </a:solidFill>
                <a:latin typeface="Calibri" panose="020F0502020204030204" pitchFamily="34" charset="0"/>
              </a:rPr>
              <a:t>detection method </a:t>
            </a:r>
            <a:r>
              <a:rPr lang="en-US" altLang="zh-TW" sz="2000" dirty="0" smtClean="0">
                <a:latin typeface="Calibri" panose="020F0502020204030204" pitchFamily="34" charset="0"/>
              </a:rPr>
              <a:t>for selecting seeds which are </a:t>
            </a:r>
            <a:r>
              <a:rPr lang="en-US" altLang="zh-TW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both similar to and have similar ratings or the same polarity with unseen words</a:t>
            </a:r>
            <a:endParaRPr lang="en-US" altLang="zh-TW" sz="200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buSzPct val="100000"/>
            </a:pPr>
            <a:r>
              <a:rPr lang="en-US" altLang="zh-TW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Weighted graph model </a:t>
            </a:r>
            <a:r>
              <a:rPr lang="en-US" altLang="zh-TW" sz="2000" dirty="0" smtClean="0">
                <a:latin typeface="Calibri" panose="020F0502020204030204" pitchFamily="34" charset="0"/>
              </a:rPr>
              <a:t>for predicting VA ratings of words from </a:t>
            </a:r>
            <a:r>
              <a:rPr lang="en-US" altLang="zh-TW" sz="2000" dirty="0">
                <a:latin typeface="Calibri" panose="020F0502020204030204" pitchFamily="34" charset="0"/>
              </a:rPr>
              <a:t>such high-quality </a:t>
            </a:r>
            <a:r>
              <a:rPr lang="en-US" altLang="zh-TW" sz="2000" dirty="0" smtClean="0">
                <a:latin typeface="Calibri" panose="020F0502020204030204" pitchFamily="34" charset="0"/>
              </a:rPr>
              <a:t>seeds</a:t>
            </a:r>
            <a:endParaRPr lang="en-US" altLang="zh-TW" sz="1400" dirty="0" smtClean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462127"/>
            <a:ext cx="3431081" cy="2867000"/>
          </a:xfrm>
          <a:prstGeom prst="rect">
            <a:avLst/>
          </a:prstGeom>
        </p:spPr>
      </p:pic>
      <p:sp>
        <p:nvSpPr>
          <p:cNvPr id="89" name="矩形 88"/>
          <p:cNvSpPr/>
          <p:nvPr/>
        </p:nvSpPr>
        <p:spPr>
          <a:xfrm>
            <a:off x="838200" y="4433962"/>
            <a:ext cx="4010252" cy="92333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A </a:t>
            </a:r>
            <a:r>
              <a:rPr lang="en-US" altLang="zh-TW" dirty="0">
                <a:solidFill>
                  <a:srgbClr val="FF0000"/>
                </a:solidFill>
              </a:rPr>
              <a:t>word may have more similar neighbors with the same polarity than with an inverse polarity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80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45979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3600" dirty="0">
                <a:latin typeface="Calibri" panose="020F0502020204030204" pitchFamily="34" charset="0"/>
              </a:rPr>
              <a:t>Community-based </a:t>
            </a:r>
            <a:r>
              <a:rPr lang="en-US" altLang="zh-TW" sz="3600" dirty="0" smtClean="0">
                <a:latin typeface="Calibri" panose="020F0502020204030204" pitchFamily="34" charset="0"/>
              </a:rPr>
              <a:t>Weighted Graph Model</a:t>
            </a:r>
            <a:endParaRPr lang="zh-TW" altLang="en-US" sz="36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7924800" cy="4419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Given an unseen word and a set of seed words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Calculate the similarities between the unseen word and seed words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Construct a weighted graph where</a:t>
            </a:r>
          </a:p>
          <a:p>
            <a:pPr lvl="1" eaLnBrk="1" hangingPunct="1">
              <a:spcBef>
                <a:spcPts val="600"/>
              </a:spcBef>
              <a:buSzPct val="100000"/>
            </a:pPr>
            <a:r>
              <a:rPr lang="en-US" altLang="zh-TW" sz="2000" dirty="0" smtClean="0">
                <a:latin typeface="Calibri" panose="020F0502020204030204" pitchFamily="34" charset="0"/>
              </a:rPr>
              <a:t>each node represents a word and </a:t>
            </a:r>
          </a:p>
          <a:p>
            <a:pPr lvl="1" eaLnBrk="1" hangingPunct="1">
              <a:spcBef>
                <a:spcPts val="600"/>
              </a:spcBef>
              <a:buSzPct val="100000"/>
            </a:pPr>
            <a:r>
              <a:rPr lang="en-US" altLang="zh-TW" sz="2000" dirty="0" smtClean="0">
                <a:latin typeface="Calibri" panose="020F0502020204030204" pitchFamily="34" charset="0"/>
              </a:rPr>
              <a:t>each </a:t>
            </a:r>
            <a:r>
              <a:rPr lang="en-US" altLang="zh-TW" sz="2000" dirty="0">
                <a:latin typeface="Calibri" panose="020F0502020204030204" pitchFamily="34" charset="0"/>
              </a:rPr>
              <a:t>edge </a:t>
            </a:r>
            <a:r>
              <a:rPr lang="en-US" altLang="zh-TW" sz="2000" dirty="0" smtClean="0">
                <a:latin typeface="Calibri" panose="020F0502020204030204" pitchFamily="34" charset="0"/>
              </a:rPr>
              <a:t>represents the similarity between two nodes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A community detection method is used to select </a:t>
            </a:r>
            <a:r>
              <a:rPr lang="en-US" altLang="zh-TW" sz="2400" dirty="0">
                <a:latin typeface="Calibri" panose="020F0502020204030204" pitchFamily="34" charset="0"/>
              </a:rPr>
              <a:t>similar neighbors with the same polarity into the same </a:t>
            </a:r>
            <a:r>
              <a:rPr lang="en-US" altLang="zh-TW" sz="2400" dirty="0" smtClean="0">
                <a:latin typeface="Calibri" panose="020F0502020204030204" pitchFamily="34" charset="0"/>
              </a:rPr>
              <a:t>community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The </a:t>
            </a:r>
            <a:r>
              <a:rPr lang="en-US" altLang="zh-TW" sz="2400" dirty="0">
                <a:latin typeface="Calibri" panose="020F0502020204030204" pitchFamily="34" charset="0"/>
              </a:rPr>
              <a:t>VA ratings of the unseen word are estimated from its community members </a:t>
            </a:r>
            <a:r>
              <a:rPr lang="en-US" altLang="zh-TW" sz="2400" dirty="0" smtClean="0">
                <a:latin typeface="Calibri" panose="020F0502020204030204" pitchFamily="34" charset="0"/>
              </a:rPr>
              <a:t>using the weighted graph model </a:t>
            </a:r>
            <a:br>
              <a:rPr lang="en-US" altLang="zh-TW" sz="2400" dirty="0" smtClean="0">
                <a:latin typeface="Calibri" panose="020F0502020204030204" pitchFamily="34" charset="0"/>
              </a:rPr>
            </a:br>
            <a:r>
              <a:rPr lang="en-US" altLang="zh-TW" sz="2400" dirty="0" smtClean="0">
                <a:latin typeface="Calibri" panose="020F0502020204030204" pitchFamily="34" charset="0"/>
              </a:rPr>
              <a:t>(weight = similarity score)</a:t>
            </a:r>
          </a:p>
        </p:txBody>
      </p:sp>
    </p:spTree>
    <p:extLst>
      <p:ext uri="{BB962C8B-B14F-4D97-AF65-F5344CB8AC3E}">
        <p14:creationId xmlns:p14="http://schemas.microsoft.com/office/powerpoint/2010/main" val="630633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45979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3600" dirty="0" smtClean="0">
                <a:latin typeface="Calibri" panose="020F0502020204030204" pitchFamily="34" charset="0"/>
              </a:rPr>
              <a:t>Similarity Calculation</a:t>
            </a:r>
            <a:endParaRPr lang="zh-TW" altLang="en-US" sz="36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7924800" cy="4419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Continuous </a:t>
            </a:r>
            <a:r>
              <a:rPr lang="en-US" altLang="zh-TW" sz="2400" dirty="0">
                <a:latin typeface="Calibri" panose="020F0502020204030204" pitchFamily="34" charset="0"/>
              </a:rPr>
              <a:t>vector representations </a:t>
            </a:r>
            <a:r>
              <a:rPr lang="en-US" altLang="zh-TW" sz="2400" dirty="0" smtClean="0">
                <a:latin typeface="Calibri" panose="020F0502020204030204" pitchFamily="34" charset="0"/>
              </a:rPr>
              <a:t>for words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>
                <a:latin typeface="Calibri" panose="020F0502020204030204" pitchFamily="34" charset="0"/>
              </a:rPr>
              <a:t>Word vectors </a:t>
            </a:r>
            <a:r>
              <a:rPr lang="en-US" altLang="zh-TW" sz="2400" dirty="0" smtClean="0">
                <a:latin typeface="Calibri" panose="020F0502020204030204" pitchFamily="34" charset="0"/>
              </a:rPr>
              <a:t>are </a:t>
            </a:r>
            <a:r>
              <a:rPr lang="en-US" altLang="zh-TW" sz="2400" dirty="0">
                <a:latin typeface="Calibri" panose="020F0502020204030204" pitchFamily="34" charset="0"/>
              </a:rPr>
              <a:t>trained on a large corpus (e.g., </a:t>
            </a:r>
            <a:r>
              <a:rPr lang="en-US" altLang="zh-TW" sz="2400" dirty="0" smtClean="0">
                <a:latin typeface="Calibri" panose="020F0502020204030204" pitchFamily="34" charset="0"/>
              </a:rPr>
              <a:t>Wiki) using </a:t>
            </a:r>
            <a:r>
              <a:rPr lang="en-US" altLang="zh-TW" sz="2400" dirty="0">
                <a:solidFill>
                  <a:srgbClr val="0000FF"/>
                </a:solidFill>
                <a:latin typeface="Calibri" panose="020F0502020204030204" pitchFamily="34" charset="0"/>
              </a:rPr>
              <a:t>word2vec</a:t>
            </a:r>
            <a:r>
              <a:rPr lang="en-US" altLang="zh-TW" sz="2400" dirty="0">
                <a:latin typeface="Calibri" panose="020F0502020204030204" pitchFamily="34" charset="0"/>
              </a:rPr>
              <a:t> 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(</a:t>
            </a:r>
            <a:r>
              <a:rPr lang="en-US" altLang="zh-TW" sz="1400" dirty="0" err="1">
                <a:solidFill>
                  <a:srgbClr val="CC3300"/>
                </a:solidFill>
                <a:latin typeface="Calibri" panose="020F0502020204030204" pitchFamily="34" charset="0"/>
              </a:rPr>
              <a:t>Mikolov</a:t>
            </a:r>
            <a:r>
              <a:rPr lang="en-US" altLang="zh-TW" sz="1400" dirty="0">
                <a:solidFill>
                  <a:srgbClr val="CC3300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et al., 2013a; 2013b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)</a:t>
            </a:r>
            <a:endParaRPr lang="en-US" altLang="zh-TW" sz="1400" dirty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Cosine distance</a:t>
            </a:r>
            <a:r>
              <a:rPr lang="en-US" altLang="zh-TW" sz="2400" dirty="0" smtClean="0">
                <a:latin typeface="Calibri" panose="020F0502020204030204" pitchFamily="34" charset="0"/>
              </a:rPr>
              <a:t> between word vectors is adopted to measure the word similarity</a:t>
            </a:r>
            <a:endParaRPr lang="en-US" altLang="zh-TW" sz="14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97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4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>
                <a:latin typeface="Calibri" panose="020F0502020204030204" pitchFamily="34" charset="0"/>
              </a:rPr>
              <a:t>Weighted Graph Model</a:t>
            </a:r>
            <a:endParaRPr lang="zh-TW" altLang="en-US" sz="40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976562"/>
            <a:ext cx="8077200" cy="32004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Pagerank</a:t>
            </a:r>
            <a:r>
              <a:rPr lang="en-US" altLang="zh-TW" sz="2400" dirty="0" smtClean="0">
                <a:latin typeface="Calibri" panose="020F0502020204030204" pitchFamily="34" charset="0"/>
              </a:rPr>
              <a:t> </a:t>
            </a:r>
            <a:r>
              <a:rPr lang="en-US" altLang="zh-TW" sz="1400" dirty="0">
                <a:solidFill>
                  <a:srgbClr val="CC3300"/>
                </a:solidFill>
                <a:latin typeface="Calibri" panose="020F0502020204030204" pitchFamily="34" charset="0"/>
              </a:rPr>
              <a:t>(</a:t>
            </a:r>
            <a:r>
              <a:rPr lang="it-IT" altLang="zh-TW" sz="1400" dirty="0">
                <a:solidFill>
                  <a:srgbClr val="CC3300"/>
                </a:solidFill>
                <a:latin typeface="Calibri" panose="020F0502020204030204" pitchFamily="34" charset="0"/>
              </a:rPr>
              <a:t>Esuli and Sebastiani, </a:t>
            </a:r>
            <a:r>
              <a:rPr lang="it-IT" altLang="zh-TW" sz="1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2007</a:t>
            </a:r>
            <a:r>
              <a:rPr lang="it-IT" altLang="zh-TW" sz="1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endParaRPr lang="it-IT" altLang="zh-TW" sz="1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endParaRPr lang="it-IT" altLang="zh-TW" sz="1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endParaRPr lang="it-IT" altLang="zh-TW" sz="18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342900" lvl="1" indent="-342900" eaLnBrk="1" hangingPunct="1"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n-US" altLang="zh-TW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Weighted graph </a:t>
            </a:r>
            <a:r>
              <a:rPr lang="en-US" altLang="zh-TW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model 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(</a:t>
            </a:r>
            <a:r>
              <a:rPr lang="en-US" altLang="zh-TW" sz="1400" dirty="0">
                <a:solidFill>
                  <a:srgbClr val="CC3300"/>
                </a:solidFill>
                <a:latin typeface="Calibri" panose="020F0502020204030204" pitchFamily="34" charset="0"/>
              </a:rPr>
              <a:t>Yu et al., 2015)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endParaRPr lang="it-IT" altLang="zh-TW" sz="1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endParaRPr lang="en-US" altLang="zh-TW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605623"/>
              </p:ext>
            </p:extLst>
          </p:nvPr>
        </p:nvGraphicFramePr>
        <p:xfrm>
          <a:off x="1060450" y="3509962"/>
          <a:ext cx="3290888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0" name="Equation" r:id="rId5" imgW="1511280" imgH="368280" progId="Equation.DSMT4">
                  <p:embed/>
                </p:oleObj>
              </mc:Choice>
              <mc:Fallback>
                <p:oleObj name="Equation" r:id="rId5" imgW="1511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3509962"/>
                        <a:ext cx="3290888" cy="804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078685"/>
              </p:ext>
            </p:extLst>
          </p:nvPr>
        </p:nvGraphicFramePr>
        <p:xfrm>
          <a:off x="1060450" y="5000624"/>
          <a:ext cx="47307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1" name="Equation" r:id="rId7" imgW="2171520" imgH="406080" progId="Equation.DSMT4">
                  <p:embed/>
                </p:oleObj>
              </mc:Choice>
              <mc:Fallback>
                <p:oleObj name="Equation" r:id="rId7" imgW="21715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5000624"/>
                        <a:ext cx="4730750" cy="887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7400" y="3403058"/>
            <a:ext cx="3026919" cy="1966500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09600" y="19050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kern="0" dirty="0" smtClean="0">
                <a:latin typeface="Calibri" panose="020F0502020204030204" pitchFamily="34" charset="0"/>
              </a:rPr>
              <a:t>The seeds more similar to the unseen word may contribute more to the estimation process</a:t>
            </a:r>
          </a:p>
        </p:txBody>
      </p:sp>
    </p:spTree>
    <p:extLst>
      <p:ext uri="{BB962C8B-B14F-4D97-AF65-F5344CB8AC3E}">
        <p14:creationId xmlns:p14="http://schemas.microsoft.com/office/powerpoint/2010/main" val="1620444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60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9786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effectLst/>
                <a:latin typeface="Calibri" panose="020F0502020204030204" pitchFamily="34" charset="0"/>
              </a:rPr>
              <a:t>Outline</a:t>
            </a:r>
            <a:endParaRPr lang="zh-TW" altLang="en-US" sz="40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00200"/>
            <a:ext cx="7848600" cy="4648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800" dirty="0" smtClean="0">
                <a:latin typeface="Calibri" panose="020F0502020204030204" pitchFamily="34" charset="0"/>
              </a:rPr>
              <a:t>Introduction</a:t>
            </a:r>
          </a:p>
          <a:p>
            <a:pPr lvl="1" eaLnBrk="1" hangingPunct="1">
              <a:spcBef>
                <a:spcPts val="600"/>
              </a:spcBef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Categorical and </a:t>
            </a:r>
            <a:r>
              <a:rPr lang="en-US" altLang="zh-TW" sz="2400" dirty="0" smtClean="0">
                <a:solidFill>
                  <a:srgbClr val="0000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Dimensional</a:t>
            </a:r>
            <a:r>
              <a:rPr lang="en-US" altLang="zh-TW" sz="24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 Sentiment Analysis</a:t>
            </a:r>
          </a:p>
          <a:p>
            <a:pPr lvl="1" eaLnBrk="1" hangingPunct="1">
              <a:spcBef>
                <a:spcPts val="600"/>
              </a:spcBef>
              <a:buSzPct val="100000"/>
            </a:pPr>
            <a:r>
              <a:rPr lang="en-US" altLang="zh-TW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Valence-Arousal (VA) Space</a:t>
            </a:r>
            <a:endParaRPr lang="zh-TW" altLang="en-US" sz="240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Related Work</a:t>
            </a:r>
          </a:p>
          <a:p>
            <a:pPr lvl="1" eaLnBrk="1" hangingPunct="1">
              <a:spcBef>
                <a:spcPts val="600"/>
              </a:spcBef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VA Prediction for affective words and long/short texts</a:t>
            </a:r>
            <a:endParaRPr lang="en-US" altLang="zh-TW" sz="24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800" dirty="0" smtClean="0">
                <a:latin typeface="Calibri" panose="020F0502020204030204" pitchFamily="34" charset="0"/>
              </a:rPr>
              <a:t>The Proposed Method</a:t>
            </a:r>
          </a:p>
          <a:p>
            <a:pPr lvl="1" eaLnBrk="1" hangingPunct="1">
              <a:spcBef>
                <a:spcPts val="600"/>
              </a:spcBef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A Community-based Weighted Graph Model</a:t>
            </a:r>
            <a:endParaRPr lang="en-US" altLang="zh-TW" sz="24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Experimental Results</a:t>
            </a: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Conclusions and Future Work</a:t>
            </a: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800" dirty="0" smtClean="0">
                <a:latin typeface="Calibri" panose="020F0502020204030204" pitchFamily="34" charset="0"/>
              </a:rPr>
              <a:t>Demo</a:t>
            </a:r>
            <a:endParaRPr lang="zh-TW" altLang="en-US" sz="28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0636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latin typeface="Calibri" panose="020F0502020204030204" pitchFamily="34" charset="0"/>
              </a:rPr>
              <a:t>Community Detection Method</a:t>
            </a:r>
            <a:endParaRPr lang="zh-TW" altLang="en-US" sz="40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09600" y="1828800"/>
            <a:ext cx="8077200" cy="43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kern="0" dirty="0" smtClean="0">
                <a:latin typeface="Calibri" panose="020F0502020204030204" pitchFamily="34" charset="0"/>
              </a:rPr>
              <a:t>The community detection method divides a graph into several communities (sub-graphs)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kern="0" dirty="0" smtClean="0">
                <a:latin typeface="Calibri" panose="020F0502020204030204" pitchFamily="34" charset="0"/>
              </a:rPr>
              <a:t>Each </a:t>
            </a:r>
            <a:r>
              <a:rPr lang="en-US" altLang="zh-TW" sz="2400" kern="0" dirty="0">
                <a:latin typeface="Calibri" panose="020F0502020204030204" pitchFamily="34" charset="0"/>
              </a:rPr>
              <a:t>community tends to consist of a set of similar </a:t>
            </a:r>
            <a:r>
              <a:rPr lang="en-US" altLang="zh-TW" sz="2400" kern="0" dirty="0" smtClean="0">
                <a:latin typeface="Calibri" panose="020F0502020204030204" pitchFamily="34" charset="0"/>
              </a:rPr>
              <a:t>words with </a:t>
            </a:r>
            <a:r>
              <a:rPr lang="en-US" altLang="zh-TW" sz="2400" kern="0" dirty="0">
                <a:latin typeface="Calibri" panose="020F0502020204030204" pitchFamily="34" charset="0"/>
              </a:rPr>
              <a:t>the same polarity </a:t>
            </a:r>
            <a:endParaRPr lang="en-US" altLang="zh-TW" sz="2400" kern="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000" kern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densely </a:t>
            </a:r>
            <a:r>
              <a:rPr lang="en-US" altLang="zh-TW" sz="2000" kern="0" dirty="0">
                <a:solidFill>
                  <a:srgbClr val="0000FF"/>
                </a:solidFill>
                <a:latin typeface="Calibri" panose="020F0502020204030204" pitchFamily="34" charset="0"/>
              </a:rPr>
              <a:t>connected internally </a:t>
            </a:r>
            <a:endParaRPr lang="en-US" altLang="zh-TW" sz="2000" kern="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000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sparsely </a:t>
            </a:r>
            <a:r>
              <a:rPr lang="en-US" altLang="zh-TW" sz="2000" kern="0" dirty="0">
                <a:solidFill>
                  <a:srgbClr val="FF0000"/>
                </a:solidFill>
                <a:latin typeface="Calibri" panose="020F0502020204030204" pitchFamily="34" charset="0"/>
              </a:rPr>
              <a:t>connected between </a:t>
            </a:r>
            <a:r>
              <a:rPr lang="en-US" altLang="zh-TW" sz="2000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en-US" altLang="zh-TW" sz="2000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altLang="zh-TW" sz="2000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different communities</a:t>
            </a:r>
          </a:p>
        </p:txBody>
      </p:sp>
      <p:pic>
        <p:nvPicPr>
          <p:cNvPr id="10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408706"/>
            <a:ext cx="3278681" cy="27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04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4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latin typeface="Calibri" panose="020F0502020204030204" pitchFamily="34" charset="0"/>
              </a:rPr>
              <a:t>Modularity</a:t>
            </a:r>
            <a:endParaRPr lang="zh-TW" altLang="en-US" sz="40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09600" y="1828800"/>
            <a:ext cx="8077200" cy="171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kern="0" dirty="0">
                <a:latin typeface="Calibri" panose="020F0502020204030204" pitchFamily="34" charset="0"/>
              </a:rPr>
              <a:t>A </a:t>
            </a:r>
            <a:r>
              <a:rPr lang="en-US" altLang="zh-TW" sz="2400" kern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modularity value </a:t>
            </a:r>
            <a:r>
              <a:rPr lang="en-US" altLang="zh-TW" sz="2400" kern="0" dirty="0" smtClean="0">
                <a:latin typeface="Calibri" panose="020F0502020204030204" pitchFamily="34" charset="0"/>
              </a:rPr>
              <a:t>is introduced </a:t>
            </a:r>
            <a:r>
              <a:rPr lang="en-US" altLang="zh-TW" sz="2400" kern="0" dirty="0">
                <a:latin typeface="Calibri" panose="020F0502020204030204" pitchFamily="34" charset="0"/>
              </a:rPr>
              <a:t>to measure the associations within and between communities over </a:t>
            </a:r>
            <a:r>
              <a:rPr lang="en-US" altLang="zh-TW" sz="2400" kern="0" dirty="0" smtClean="0">
                <a:latin typeface="Calibri" panose="020F0502020204030204" pitchFamily="34" charset="0"/>
              </a:rPr>
              <a:t>a </a:t>
            </a:r>
            <a:r>
              <a:rPr lang="en-US" altLang="zh-TW" sz="2400" kern="0" dirty="0">
                <a:latin typeface="Calibri" panose="020F0502020204030204" pitchFamily="34" charset="0"/>
              </a:rPr>
              <a:t>graph </a:t>
            </a:r>
            <a:r>
              <a:rPr lang="en-US" altLang="zh-TW" sz="1400" kern="0" dirty="0">
                <a:solidFill>
                  <a:srgbClr val="CC3300"/>
                </a:solidFill>
                <a:latin typeface="Calibri" panose="020F0502020204030204" pitchFamily="34" charset="0"/>
              </a:rPr>
              <a:t>(Newman, 2006; </a:t>
            </a:r>
            <a:r>
              <a:rPr lang="en-US" altLang="zh-TW" sz="1400" kern="0" dirty="0" err="1" smtClean="0">
                <a:solidFill>
                  <a:srgbClr val="CC3300"/>
                </a:solidFill>
                <a:latin typeface="Calibri" panose="020F0502020204030204" pitchFamily="34" charset="0"/>
              </a:rPr>
              <a:t>Blondel</a:t>
            </a:r>
            <a:r>
              <a:rPr lang="en-US" altLang="zh-TW" sz="1400" kern="0" dirty="0" smtClean="0">
                <a:solidFill>
                  <a:srgbClr val="CC3300"/>
                </a:solidFill>
                <a:latin typeface="Calibri" panose="020F0502020204030204" pitchFamily="34" charset="0"/>
              </a:rPr>
              <a:t> et al., 2008)</a:t>
            </a:r>
            <a:endParaRPr lang="en-US" altLang="zh-TW" sz="1400" kern="0" dirty="0" smtClean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kern="0" dirty="0" smtClean="0">
                <a:latin typeface="Calibri" panose="020F0502020204030204" pitchFamily="34" charset="0"/>
              </a:rPr>
              <a:t>The goal is to search </a:t>
            </a:r>
            <a:r>
              <a:rPr lang="en-US" altLang="zh-TW" sz="2400" kern="0" dirty="0">
                <a:latin typeface="Calibri" panose="020F0502020204030204" pitchFamily="34" charset="0"/>
              </a:rPr>
              <a:t>for </a:t>
            </a:r>
            <a:r>
              <a:rPr lang="en-US" altLang="zh-TW" sz="2400" kern="0" dirty="0" smtClean="0">
                <a:latin typeface="Calibri" panose="020F0502020204030204" pitchFamily="34" charset="0"/>
              </a:rPr>
              <a:t>a </a:t>
            </a:r>
            <a:r>
              <a:rPr lang="en-US" altLang="zh-TW" sz="2400" kern="0" dirty="0">
                <a:latin typeface="Calibri" panose="020F0502020204030204" pitchFamily="34" charset="0"/>
              </a:rPr>
              <a:t>partition that </a:t>
            </a:r>
            <a:r>
              <a:rPr lang="en-US" altLang="zh-TW" sz="2400" kern="0" dirty="0">
                <a:solidFill>
                  <a:srgbClr val="0000FF"/>
                </a:solidFill>
                <a:latin typeface="Calibri" panose="020F0502020204030204" pitchFamily="34" charset="0"/>
              </a:rPr>
              <a:t>maximizes the modularity over the </a:t>
            </a:r>
            <a:r>
              <a:rPr lang="en-US" altLang="zh-TW" sz="2400" kern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graph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kern="0" dirty="0">
                <a:latin typeface="Calibri" panose="020F0502020204030204" pitchFamily="34" charset="0"/>
              </a:rPr>
              <a:t>This can be accomplished by </a:t>
            </a:r>
            <a:r>
              <a:rPr lang="en-US" altLang="zh-TW" sz="2400" kern="0" dirty="0" smtClean="0">
                <a:latin typeface="Calibri" panose="020F0502020204030204" pitchFamily="34" charset="0"/>
              </a:rPr>
              <a:t/>
            </a:r>
            <a:br>
              <a:rPr lang="en-US" altLang="zh-TW" sz="2400" kern="0" dirty="0" smtClean="0">
                <a:latin typeface="Calibri" panose="020F0502020204030204" pitchFamily="34" charset="0"/>
              </a:rPr>
            </a:br>
            <a:r>
              <a:rPr lang="en-US" altLang="zh-TW" sz="2400" kern="0" dirty="0" smtClean="0">
                <a:latin typeface="Calibri" panose="020F0502020204030204" pitchFamily="34" charset="0"/>
              </a:rPr>
              <a:t>iteratively </a:t>
            </a:r>
            <a:r>
              <a:rPr lang="en-US" altLang="zh-TW" sz="2400" kern="0" dirty="0">
                <a:latin typeface="Calibri" panose="020F0502020204030204" pitchFamily="34" charset="0"/>
              </a:rPr>
              <a:t>repeating 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000" kern="0" dirty="0">
                <a:solidFill>
                  <a:srgbClr val="FF0000"/>
                </a:solidFill>
                <a:latin typeface="Calibri" panose="020F0502020204030204" pitchFamily="34" charset="0"/>
              </a:rPr>
              <a:t>modularity optimization step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000" kern="0" dirty="0">
                <a:solidFill>
                  <a:srgbClr val="FF0000"/>
                </a:solidFill>
                <a:latin typeface="Calibri" panose="020F0502020204030204" pitchFamily="34" charset="0"/>
              </a:rPr>
              <a:t>community merge step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endParaRPr lang="en-US" altLang="zh-TW" sz="2400" kern="0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endParaRPr lang="en-US" altLang="zh-TW" sz="2400" kern="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511510"/>
              </p:ext>
            </p:extLst>
          </p:nvPr>
        </p:nvGraphicFramePr>
        <p:xfrm>
          <a:off x="5138738" y="3433762"/>
          <a:ext cx="3319462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2" name="Equation" r:id="rId5" imgW="1523880" imgH="380880" progId="Equation.DSMT4">
                  <p:embed/>
                </p:oleObj>
              </mc:Choice>
              <mc:Fallback>
                <p:oleObj name="Equation" r:id="rId5" imgW="1523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738" y="3433762"/>
                        <a:ext cx="3319462" cy="833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102886"/>
              </p:ext>
            </p:extLst>
          </p:nvPr>
        </p:nvGraphicFramePr>
        <p:xfrm>
          <a:off x="5381626" y="4473575"/>
          <a:ext cx="282098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3" name="Equation" r:id="rId7" imgW="1295280" imgH="266400" progId="Equation.DSMT4">
                  <p:embed/>
                </p:oleObj>
              </mc:Choice>
              <mc:Fallback>
                <p:oleObj name="Equation" r:id="rId7" imgW="1295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6" y="4473575"/>
                        <a:ext cx="2820987" cy="582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406189"/>
              </p:ext>
            </p:extLst>
          </p:nvPr>
        </p:nvGraphicFramePr>
        <p:xfrm>
          <a:off x="5381626" y="5071270"/>
          <a:ext cx="29051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4" name="Equation" r:id="rId9" imgW="1333440" imgH="266400" progId="Equation.DSMT4">
                  <p:embed/>
                </p:oleObj>
              </mc:Choice>
              <mc:Fallback>
                <p:oleObj name="Equation" r:id="rId9" imgW="13334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6" y="5071270"/>
                        <a:ext cx="2905125" cy="58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401293"/>
              </p:ext>
            </p:extLst>
          </p:nvPr>
        </p:nvGraphicFramePr>
        <p:xfrm>
          <a:off x="5738813" y="5665788"/>
          <a:ext cx="21018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5" name="Equation" r:id="rId11" imgW="965160" imgH="266400" progId="Equation.DSMT4">
                  <p:embed/>
                </p:oleObj>
              </mc:Choice>
              <mc:Fallback>
                <p:oleObj name="Equation" r:id="rId11" imgW="9651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5665788"/>
                        <a:ext cx="2101850" cy="582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8167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4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latin typeface="Calibri" panose="020F0502020204030204" pitchFamily="34" charset="0"/>
              </a:rPr>
              <a:t>Modularity Optimization Step (1/2)</a:t>
            </a:r>
            <a:endParaRPr lang="en-US" altLang="zh-TW" sz="4000" dirty="0">
              <a:latin typeface="Calibri" panose="020F0502020204030204" pitchFamily="34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81000" y="1905000"/>
            <a:ext cx="86868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300" kern="0" dirty="0">
                <a:latin typeface="Calibri" panose="020F0502020204030204" pitchFamily="34" charset="0"/>
              </a:rPr>
              <a:t>Initially, each word in the graph is assigned to </a:t>
            </a:r>
            <a:r>
              <a:rPr lang="en-US" altLang="zh-TW" sz="2300" kern="0" dirty="0" smtClean="0">
                <a:latin typeface="Calibri" panose="020F0502020204030204" pitchFamily="34" charset="0"/>
              </a:rPr>
              <a:t>a distinct </a:t>
            </a:r>
            <a:r>
              <a:rPr lang="en-US" altLang="zh-TW" sz="2300" kern="0" dirty="0">
                <a:latin typeface="Calibri" panose="020F0502020204030204" pitchFamily="34" charset="0"/>
              </a:rPr>
              <a:t>community</a:t>
            </a:r>
            <a:endParaRPr lang="en-US" altLang="zh-TW" sz="2300" kern="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300" kern="0" dirty="0">
                <a:latin typeface="Calibri" panose="020F0502020204030204" pitchFamily="34" charset="0"/>
              </a:rPr>
              <a:t>Each word is then sequentially moved from the original community to all its neighbor communities </a:t>
            </a:r>
            <a:endParaRPr lang="en-US" altLang="zh-TW" sz="2300" kern="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19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A movement will </a:t>
            </a:r>
            <a:r>
              <a:rPr lang="en-US" altLang="zh-TW" sz="1900" dirty="0">
                <a:solidFill>
                  <a:srgbClr val="0000FF"/>
                </a:solidFill>
                <a:latin typeface="Calibri" panose="020F0502020204030204" pitchFamily="34" charset="0"/>
              </a:rPr>
              <a:t>lead to a change of </a:t>
            </a:r>
            <a:r>
              <a:rPr lang="en-US" altLang="zh-TW" sz="19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modularity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441862"/>
              </p:ext>
            </p:extLst>
          </p:nvPr>
        </p:nvGraphicFramePr>
        <p:xfrm>
          <a:off x="6019800" y="3124200"/>
          <a:ext cx="254476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7" name="Equation" r:id="rId5" imgW="1168200" imgH="190440" progId="Equation.DSMT4">
                  <p:embed/>
                </p:oleObj>
              </mc:Choice>
              <mc:Fallback>
                <p:oleObj name="Equation" r:id="rId5" imgW="1168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124200"/>
                        <a:ext cx="2544763" cy="417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85641"/>
              </p:ext>
            </p:extLst>
          </p:nvPr>
        </p:nvGraphicFramePr>
        <p:xfrm>
          <a:off x="533400" y="3657600"/>
          <a:ext cx="4203700" cy="211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8" name="Equation" r:id="rId7" imgW="1930320" imgH="965160" progId="Equation.DSMT4">
                  <p:embed/>
                </p:oleObj>
              </mc:Choice>
              <mc:Fallback>
                <p:oleObj name="Equation" r:id="rId7" imgW="193032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4203700" cy="2119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533400" y="4191000"/>
            <a:ext cx="2406650" cy="2226467"/>
            <a:chOff x="533400" y="4191000"/>
            <a:chExt cx="2406650" cy="2226467"/>
          </a:xfrm>
        </p:grpSpPr>
        <p:sp>
          <p:nvSpPr>
            <p:cNvPr id="3" name="矩形 2"/>
            <p:cNvSpPr/>
            <p:nvPr/>
          </p:nvSpPr>
          <p:spPr bwMode="auto">
            <a:xfrm>
              <a:off x="1936804" y="4191000"/>
              <a:ext cx="457200" cy="3048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graphicFrame>
          <p:nvGraphicFramePr>
            <p:cNvPr id="1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1830590"/>
                </p:ext>
              </p:extLst>
            </p:nvPr>
          </p:nvGraphicFramePr>
          <p:xfrm>
            <a:off x="533400" y="5945980"/>
            <a:ext cx="2406650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79" name="Equation" r:id="rId9" imgW="1104840" imgH="215640" progId="Equation.DSMT4">
                    <p:embed/>
                  </p:oleObj>
                </mc:Choice>
                <mc:Fallback>
                  <p:oleObj name="Equation" r:id="rId9" imgW="110484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5945980"/>
                          <a:ext cx="2406650" cy="471487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904202"/>
              </p:ext>
            </p:extLst>
          </p:nvPr>
        </p:nvGraphicFramePr>
        <p:xfrm>
          <a:off x="4889500" y="3657600"/>
          <a:ext cx="4148137" cy="209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0" name="Equation" r:id="rId11" imgW="1904760" imgH="952200" progId="Equation.DSMT4">
                  <p:embed/>
                </p:oleObj>
              </mc:Choice>
              <mc:Fallback>
                <p:oleObj name="Equation" r:id="rId11" imgW="190476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3657600"/>
                        <a:ext cx="4148137" cy="2090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3048000" y="4191000"/>
            <a:ext cx="2184400" cy="2225675"/>
            <a:chOff x="3048000" y="4191000"/>
            <a:chExt cx="2184400" cy="2225675"/>
          </a:xfrm>
        </p:grpSpPr>
        <p:sp>
          <p:nvSpPr>
            <p:cNvPr id="16" name="矩形 15"/>
            <p:cNvSpPr/>
            <p:nvPr/>
          </p:nvSpPr>
          <p:spPr bwMode="auto">
            <a:xfrm>
              <a:off x="3657600" y="4191000"/>
              <a:ext cx="304800" cy="304800"/>
            </a:xfrm>
            <a:prstGeom prst="rect">
              <a:avLst/>
            </a:prstGeom>
            <a:noFill/>
            <a:ln w="2857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graphicFrame>
          <p:nvGraphicFramePr>
            <p:cNvPr id="1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3122037"/>
                </p:ext>
              </p:extLst>
            </p:nvPr>
          </p:nvGraphicFramePr>
          <p:xfrm>
            <a:off x="3048000" y="5945188"/>
            <a:ext cx="2184400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81" name="Equation" r:id="rId13" imgW="1002960" imgH="215640" progId="Equation.DSMT4">
                    <p:embed/>
                  </p:oleObj>
                </mc:Choice>
                <mc:Fallback>
                  <p:oleObj name="Equation" r:id="rId13" imgW="100296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0" y="5945188"/>
                          <a:ext cx="2184400" cy="471487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00FF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5675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latin typeface="Calibri" panose="020F0502020204030204" pitchFamily="34" charset="0"/>
              </a:rPr>
              <a:t>Modularity Optimization Step (2/2)</a:t>
            </a:r>
            <a:endParaRPr lang="en-US" altLang="zh-TW" sz="40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09600" y="1828800"/>
            <a:ext cx="8077200" cy="43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>
                <a:latin typeface="Calibri" panose="020F0502020204030204" pitchFamily="34" charset="0"/>
              </a:rPr>
              <a:t>After trying </a:t>
            </a:r>
            <a:r>
              <a:rPr lang="en-US" altLang="zh-TW" sz="2400" dirty="0" smtClean="0">
                <a:latin typeface="Calibri" panose="020F0502020204030204" pitchFamily="34" charset="0"/>
              </a:rPr>
              <a:t>the movements to </a:t>
            </a:r>
            <a:r>
              <a:rPr lang="en-US" altLang="zh-TW" sz="2400" dirty="0">
                <a:latin typeface="Calibri" panose="020F0502020204030204" pitchFamily="34" charset="0"/>
              </a:rPr>
              <a:t>all </a:t>
            </a:r>
            <a:r>
              <a:rPr lang="en-US" altLang="zh-TW" sz="2400" dirty="0" smtClean="0">
                <a:latin typeface="Calibri" panose="020F0502020204030204" pitchFamily="34" charset="0"/>
              </a:rPr>
              <a:t>neighbor </a:t>
            </a:r>
            <a:r>
              <a:rPr lang="en-US" altLang="zh-TW" sz="2400" dirty="0">
                <a:latin typeface="Calibri" panose="020F0502020204030204" pitchFamily="34" charset="0"/>
              </a:rPr>
              <a:t>communities, the movement </a:t>
            </a:r>
            <a:endParaRPr lang="en-US" altLang="zh-TW" sz="240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000" dirty="0" smtClean="0">
                <a:latin typeface="Calibri" panose="020F0502020204030204" pitchFamily="34" charset="0"/>
              </a:rPr>
              <a:t>yielding </a:t>
            </a:r>
            <a:r>
              <a:rPr lang="en-US" altLang="zh-TW" sz="2000" dirty="0">
                <a:solidFill>
                  <a:srgbClr val="0000FF"/>
                </a:solidFill>
                <a:latin typeface="Calibri" panose="020F0502020204030204" pitchFamily="34" charset="0"/>
              </a:rPr>
              <a:t>the highest Δ</a:t>
            </a:r>
            <a:r>
              <a:rPr lang="en-US" altLang="zh-TW" sz="2000" i="1" dirty="0">
                <a:solidFill>
                  <a:srgbClr val="0000FF"/>
                </a:solidFill>
                <a:latin typeface="Calibri" panose="020F0502020204030204" pitchFamily="34" charset="0"/>
              </a:rPr>
              <a:t>M</a:t>
            </a:r>
            <a:r>
              <a:rPr lang="en-US" altLang="zh-TW" sz="2000" dirty="0">
                <a:solidFill>
                  <a:srgbClr val="0000FF"/>
                </a:solidFill>
                <a:latin typeface="Calibri" panose="020F0502020204030204" pitchFamily="34" charset="0"/>
              </a:rPr>
              <a:t> will be taken</a:t>
            </a:r>
            <a:r>
              <a:rPr lang="en-US" altLang="zh-TW" sz="2000" dirty="0">
                <a:latin typeface="Calibri" panose="020F0502020204030204" pitchFamily="34" charset="0"/>
              </a:rPr>
              <a:t>, </a:t>
            </a:r>
            <a:endParaRPr lang="en-US" altLang="zh-TW" sz="200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000" dirty="0" smtClean="0">
                <a:latin typeface="Calibri" panose="020F0502020204030204" pitchFamily="34" charset="0"/>
              </a:rPr>
              <a:t>and </a:t>
            </a:r>
            <a:r>
              <a:rPr lang="en-US" altLang="zh-TW" sz="2000" dirty="0">
                <a:latin typeface="Calibri" panose="020F0502020204030204" pitchFamily="34" charset="0"/>
              </a:rPr>
              <a:t>only if </a:t>
            </a:r>
            <a:r>
              <a:rPr lang="en-US" altLang="zh-TW" sz="2000" dirty="0">
                <a:solidFill>
                  <a:srgbClr val="0000FF"/>
                </a:solidFill>
                <a:latin typeface="Calibri" panose="020F0502020204030204" pitchFamily="34" charset="0"/>
              </a:rPr>
              <a:t>Δ</a:t>
            </a:r>
            <a:r>
              <a:rPr lang="en-US" altLang="zh-TW" sz="2000" i="1" dirty="0">
                <a:solidFill>
                  <a:srgbClr val="0000FF"/>
                </a:solidFill>
                <a:latin typeface="Calibri" panose="020F0502020204030204" pitchFamily="34" charset="0"/>
              </a:rPr>
              <a:t>M</a:t>
            </a:r>
            <a:r>
              <a:rPr lang="en-US" altLang="zh-TW" sz="2000" dirty="0">
                <a:solidFill>
                  <a:srgbClr val="0000FF"/>
                </a:solidFill>
                <a:latin typeface="Calibri" panose="020F0502020204030204" pitchFamily="34" charset="0"/>
              </a:rPr>
              <a:t> is </a:t>
            </a:r>
            <a:r>
              <a:rPr lang="en-US" altLang="zh-TW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positive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>
                <a:latin typeface="Calibri" panose="020F0502020204030204" pitchFamily="34" charset="0"/>
              </a:rPr>
              <a:t>Otherwise, </a:t>
            </a:r>
            <a:r>
              <a:rPr lang="en-US" altLang="zh-TW" sz="2400" dirty="0" smtClean="0">
                <a:latin typeface="Calibri" panose="020F0502020204030204" pitchFamily="34" charset="0"/>
              </a:rPr>
              <a:t>the word </a:t>
            </a:r>
            <a:r>
              <a:rPr lang="en-US" altLang="zh-TW" sz="2400" dirty="0">
                <a:latin typeface="Calibri" panose="020F0502020204030204" pitchFamily="34" charset="0"/>
              </a:rPr>
              <a:t>will stay in the original </a:t>
            </a:r>
            <a:r>
              <a:rPr lang="en-US" altLang="zh-TW" sz="2400" dirty="0" smtClean="0">
                <a:latin typeface="Calibri" panose="020F0502020204030204" pitchFamily="34" charset="0"/>
              </a:rPr>
              <a:t>community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>
                <a:latin typeface="Calibri" panose="020F0502020204030204" pitchFamily="34" charset="0"/>
              </a:rPr>
              <a:t>The movement procedure is performed sequentially and repeatedly for all words in the graph </a:t>
            </a:r>
            <a:r>
              <a:rPr lang="en-US" altLang="zh-TW" sz="2400" dirty="0">
                <a:solidFill>
                  <a:srgbClr val="FF0000"/>
                </a:solidFill>
                <a:latin typeface="Calibri" panose="020F0502020204030204" pitchFamily="34" charset="0"/>
              </a:rPr>
              <a:t>until no positive Δ</a:t>
            </a:r>
            <a:r>
              <a:rPr lang="en-US" altLang="zh-TW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M</a:t>
            </a:r>
            <a:r>
              <a:rPr lang="en-US" altLang="zh-TW" sz="2400" dirty="0">
                <a:solidFill>
                  <a:srgbClr val="FF0000"/>
                </a:solidFill>
                <a:latin typeface="Calibri" panose="020F0502020204030204" pitchFamily="34" charset="0"/>
              </a:rPr>
              <a:t> is found for all movements</a:t>
            </a:r>
            <a:endParaRPr lang="en-US" altLang="zh-TW" sz="2400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36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latin typeface="Calibri" panose="020F0502020204030204" pitchFamily="34" charset="0"/>
              </a:rPr>
              <a:t>Community Merge Step</a:t>
            </a:r>
            <a:endParaRPr lang="en-US" altLang="zh-TW" sz="40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09600" y="1828800"/>
            <a:ext cx="8077200" cy="43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The </a:t>
            </a:r>
            <a:r>
              <a:rPr lang="en-US" altLang="zh-TW" sz="2400" dirty="0">
                <a:latin typeface="Calibri" panose="020F0502020204030204" pitchFamily="34" charset="0"/>
              </a:rPr>
              <a:t>communities found in the previous step </a:t>
            </a:r>
            <a:r>
              <a:rPr lang="en-US" altLang="zh-TW" sz="2400" dirty="0" smtClean="0">
                <a:latin typeface="Calibri" panose="020F0502020204030204" pitchFamily="34" charset="0"/>
              </a:rPr>
              <a:t>are treated </a:t>
            </a:r>
            <a:r>
              <a:rPr lang="en-US" altLang="zh-TW" sz="2400" dirty="0">
                <a:latin typeface="Calibri" panose="020F0502020204030204" pitchFamily="34" charset="0"/>
              </a:rPr>
              <a:t>as new nodes to build a new weighted graph</a:t>
            </a:r>
            <a:endParaRPr lang="en-US" altLang="zh-TW" sz="24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>
                <a:latin typeface="Calibri" panose="020F0502020204030204" pitchFamily="34" charset="0"/>
              </a:rPr>
              <a:t>The weight of each edge between two nodes (communities) is calculated by the sum of the weights between all words in the two </a:t>
            </a:r>
            <a:r>
              <a:rPr lang="en-US" altLang="zh-TW" sz="2400" dirty="0" smtClean="0">
                <a:latin typeface="Calibri" panose="020F0502020204030204" pitchFamily="34" charset="0"/>
              </a:rPr>
              <a:t>communities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>
                <a:latin typeface="Calibri" panose="020F0502020204030204" pitchFamily="34" charset="0"/>
              </a:rPr>
              <a:t>T</a:t>
            </a:r>
            <a:r>
              <a:rPr lang="en-US" altLang="zh-TW" sz="2400" dirty="0" smtClean="0">
                <a:latin typeface="Calibri" panose="020F0502020204030204" pitchFamily="34" charset="0"/>
              </a:rPr>
              <a:t>wo </a:t>
            </a:r>
            <a:r>
              <a:rPr lang="en-US" altLang="zh-TW" sz="2400" dirty="0">
                <a:latin typeface="Calibri" panose="020F0502020204030204" pitchFamily="34" charset="0"/>
              </a:rPr>
              <a:t>communities are considered neighbor nodes if they have at least one edge between </a:t>
            </a:r>
            <a:r>
              <a:rPr lang="en-US" altLang="zh-TW" sz="2400" dirty="0" smtClean="0">
                <a:latin typeface="Calibri" panose="020F0502020204030204" pitchFamily="34" charset="0"/>
              </a:rPr>
              <a:t>them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>
                <a:latin typeface="Calibri" panose="020F0502020204030204" pitchFamily="34" charset="0"/>
              </a:rPr>
              <a:t>The new graph is then passed back to the previous </a:t>
            </a:r>
            <a:r>
              <a:rPr lang="en-US" altLang="zh-TW" sz="2400" dirty="0" smtClean="0">
                <a:latin typeface="Calibri" panose="020F0502020204030204" pitchFamily="34" charset="0"/>
              </a:rPr>
              <a:t>step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>
                <a:latin typeface="Calibri" panose="020F0502020204030204" pitchFamily="34" charset="0"/>
              </a:rPr>
              <a:t>These two steps are iteratively performed </a:t>
            </a:r>
            <a:r>
              <a:rPr lang="en-US" altLang="zh-TW" sz="2400" dirty="0">
                <a:solidFill>
                  <a:srgbClr val="0000FF"/>
                </a:solidFill>
                <a:latin typeface="Calibri" panose="020F0502020204030204" pitchFamily="34" charset="0"/>
              </a:rPr>
              <a:t>until no more new communities are found</a:t>
            </a:r>
            <a:endParaRPr lang="en-US" altLang="zh-TW" sz="2400" kern="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57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latin typeface="Calibri" panose="020F0502020204030204" pitchFamily="34" charset="0"/>
              </a:rPr>
              <a:t>VA Prediction</a:t>
            </a:r>
            <a:endParaRPr lang="en-US" altLang="zh-TW" sz="40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09600" y="1828800"/>
            <a:ext cx="8153400" cy="43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In testing, an </a:t>
            </a:r>
            <a:r>
              <a:rPr lang="en-US" altLang="zh-TW" sz="2400" dirty="0">
                <a:latin typeface="Calibri" panose="020F0502020204030204" pitchFamily="34" charset="0"/>
              </a:rPr>
              <a:t>unseen word is moved into all communities to calculate the changes of modularity </a:t>
            </a:r>
            <a:r>
              <a:rPr lang="en-US" altLang="zh-TW" sz="2400" dirty="0" smtClean="0">
                <a:latin typeface="Calibri" panose="020F0502020204030204" pitchFamily="34" charset="0"/>
              </a:rPr>
              <a:t>Δ</a:t>
            </a:r>
            <a:r>
              <a:rPr lang="en-US" altLang="zh-TW" sz="2400" i="1" dirty="0" smtClean="0">
                <a:latin typeface="Calibri" panose="020F0502020204030204" pitchFamily="34" charset="0"/>
              </a:rPr>
              <a:t>M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It will be finally </a:t>
            </a:r>
            <a:r>
              <a:rPr lang="en-US" altLang="zh-TW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assigned to the community with a highest Δ</a:t>
            </a:r>
            <a:r>
              <a:rPr lang="en-US" altLang="zh-TW" sz="2400" i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M</a:t>
            </a:r>
            <a:endParaRPr lang="en-US" altLang="zh-TW" sz="240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Only </a:t>
            </a:r>
            <a:r>
              <a:rPr lang="en-US" altLang="zh-TW" sz="2400" dirty="0">
                <a:latin typeface="Calibri" panose="020F0502020204030204" pitchFamily="34" charset="0"/>
              </a:rPr>
              <a:t>the neighbors in the community </a:t>
            </a:r>
            <a:r>
              <a:rPr lang="en-US" altLang="zh-TW" sz="2400" dirty="0" smtClean="0">
                <a:latin typeface="Calibri" panose="020F0502020204030204" pitchFamily="34" charset="0"/>
              </a:rPr>
              <a:t>are </a:t>
            </a:r>
            <a:r>
              <a:rPr lang="en-US" altLang="zh-TW" sz="2400" dirty="0">
                <a:latin typeface="Calibri" panose="020F0502020204030204" pitchFamily="34" charset="0"/>
              </a:rPr>
              <a:t>included in the prediction </a:t>
            </a:r>
            <a:r>
              <a:rPr lang="en-US" altLang="zh-TW" sz="2400" dirty="0" smtClean="0">
                <a:latin typeface="Calibri" panose="020F0502020204030204" pitchFamily="34" charset="0"/>
              </a:rPr>
              <a:t>process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Those </a:t>
            </a:r>
            <a:r>
              <a:rPr lang="en-US" altLang="zh-TW" sz="2400" dirty="0">
                <a:latin typeface="Calibri" panose="020F0502020204030204" pitchFamily="34" charset="0"/>
              </a:rPr>
              <a:t>in different communities are ignored so as to exclude noisy </a:t>
            </a:r>
            <a:r>
              <a:rPr lang="en-US" altLang="zh-TW" sz="2400" dirty="0" smtClean="0">
                <a:latin typeface="Calibri" panose="020F0502020204030204" pitchFamily="34" charset="0"/>
              </a:rPr>
              <a:t>neighbors</a:t>
            </a:r>
            <a:endParaRPr lang="en-US" altLang="zh-TW" sz="2400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68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>
                <a:latin typeface="Calibri" panose="020F0502020204030204" pitchFamily="34" charset="0"/>
              </a:rPr>
              <a:t>Experiment </a:t>
            </a:r>
            <a:r>
              <a:rPr lang="en-US" altLang="zh-TW" sz="4000" dirty="0" smtClean="0">
                <a:latin typeface="Calibri" panose="020F0502020204030204" pitchFamily="34" charset="0"/>
              </a:rPr>
              <a:t>Settings (1/2)</a:t>
            </a:r>
            <a:endParaRPr lang="en-US" altLang="zh-TW" sz="40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09600" y="1828800"/>
            <a:ext cx="8153400" cy="43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Datasets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ANEW</a:t>
            </a:r>
            <a:r>
              <a:rPr lang="en-US" altLang="zh-TW" sz="2000" dirty="0" smtClean="0">
                <a:latin typeface="Calibri" panose="020F0502020204030204" pitchFamily="34" charset="0"/>
              </a:rPr>
              <a:t> (1,034 English words)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CVAW</a:t>
            </a:r>
            <a:r>
              <a:rPr lang="en-US" altLang="zh-TW" sz="2000" dirty="0" smtClean="0">
                <a:latin typeface="Calibri" panose="020F0502020204030204" pitchFamily="34" charset="0"/>
              </a:rPr>
              <a:t> (1,653 Chinese words)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000" dirty="0" smtClean="0">
                <a:latin typeface="Calibri" panose="020F0502020204030204" pitchFamily="34" charset="0"/>
              </a:rPr>
              <a:t>Development set (20%) for optimal parameter selection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000" dirty="0" smtClean="0">
                <a:latin typeface="Calibri" panose="020F0502020204030204" pitchFamily="34" charset="0"/>
              </a:rPr>
              <a:t>Test set (80%) with 5-fold cross-validation for performance evaluation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Evaluation Metrics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000" dirty="0">
                <a:latin typeface="Calibri" panose="020F0502020204030204" pitchFamily="34" charset="0"/>
              </a:rPr>
              <a:t>Root mean square error (</a:t>
            </a:r>
            <a:r>
              <a:rPr lang="en-US" altLang="zh-TW" sz="2000" dirty="0" smtClean="0">
                <a:latin typeface="Calibri" panose="020F0502020204030204" pitchFamily="34" charset="0"/>
              </a:rPr>
              <a:t>RMSE)</a:t>
            </a:r>
            <a:endParaRPr lang="en-US" altLang="zh-TW" sz="200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000" dirty="0">
                <a:latin typeface="Calibri" panose="020F0502020204030204" pitchFamily="34" charset="0"/>
              </a:rPr>
              <a:t>Mean absolute error (MAE</a:t>
            </a:r>
            <a:r>
              <a:rPr lang="en-US" altLang="zh-TW" sz="2000" dirty="0" smtClean="0">
                <a:latin typeface="Calibri" panose="020F0502020204030204" pitchFamily="34" charset="0"/>
              </a:rPr>
              <a:t>)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000" dirty="0">
                <a:latin typeface="Calibri" panose="020F0502020204030204" pitchFamily="34" charset="0"/>
              </a:rPr>
              <a:t>Pearson correlation coefficient (</a:t>
            </a:r>
            <a:r>
              <a:rPr lang="en-US" altLang="zh-TW" sz="2000" i="1" dirty="0">
                <a:latin typeface="Calibri" panose="020F0502020204030204" pitchFamily="34" charset="0"/>
              </a:rPr>
              <a:t>r</a:t>
            </a:r>
            <a:r>
              <a:rPr lang="en-US" altLang="zh-TW" sz="2000" dirty="0" smtClean="0">
                <a:latin typeface="Calibri" panose="020F0502020204030204" pitchFamily="34" charset="0"/>
              </a:rPr>
              <a:t>)</a:t>
            </a:r>
          </a:p>
          <a:p>
            <a:pPr marL="0" indent="0" eaLnBrk="1" hangingPunct="1"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endParaRPr lang="en-US" altLang="zh-TW" sz="23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90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latin typeface="Calibri" panose="020F0502020204030204" pitchFamily="34" charset="0"/>
              </a:rPr>
              <a:t>Experiment Settings (2/2)</a:t>
            </a:r>
            <a:endParaRPr lang="en-US" altLang="zh-TW" sz="40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09600" y="1828800"/>
            <a:ext cx="8077200" cy="43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300" dirty="0" smtClean="0">
                <a:latin typeface="Calibri" panose="020F0502020204030204" pitchFamily="34" charset="0"/>
              </a:rPr>
              <a:t>Compare the weighted graph model to other prediction models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1900" dirty="0" smtClean="0">
                <a:latin typeface="Calibri" panose="020F0502020204030204" pitchFamily="34" charset="0"/>
              </a:rPr>
              <a:t>Linear regression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1900" dirty="0" smtClean="0">
                <a:latin typeface="Calibri" panose="020F0502020204030204" pitchFamily="34" charset="0"/>
              </a:rPr>
              <a:t>Kernel function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1900" dirty="0" err="1" smtClean="0">
                <a:latin typeface="Calibri" panose="020F0502020204030204" pitchFamily="34" charset="0"/>
              </a:rPr>
              <a:t>pagerank</a:t>
            </a:r>
            <a:endParaRPr lang="en-US" altLang="zh-TW" sz="19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300" dirty="0" smtClean="0">
                <a:latin typeface="Calibri" panose="020F0502020204030204" pitchFamily="34" charset="0"/>
              </a:rPr>
              <a:t>Compare the community detection method to other neighbor selection methods based on the weighted graph model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1900" dirty="0">
                <a:latin typeface="Calibri" panose="020F0502020204030204" pitchFamily="34" charset="0"/>
              </a:rPr>
              <a:t>k-NN/</a:t>
            </a:r>
            <a:r>
              <a:rPr lang="el-GR" altLang="zh-TW" sz="1900" dirty="0">
                <a:latin typeface="Calibri" panose="020F0502020204030204" pitchFamily="34" charset="0"/>
              </a:rPr>
              <a:t>ε-</a:t>
            </a:r>
            <a:r>
              <a:rPr lang="en-US" altLang="zh-TW" sz="1900" dirty="0">
                <a:latin typeface="Calibri" panose="020F0502020204030204" pitchFamily="34" charset="0"/>
              </a:rPr>
              <a:t>NN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1900" dirty="0" err="1" smtClean="0">
                <a:latin typeface="Calibri" panose="020F0502020204030204" pitchFamily="34" charset="0"/>
              </a:rPr>
              <a:t>mincut</a:t>
            </a:r>
            <a:r>
              <a:rPr lang="en-US" altLang="zh-TW" sz="1900" dirty="0" smtClean="0">
                <a:latin typeface="Calibri" panose="020F0502020204030204" pitchFamily="34" charset="0"/>
              </a:rPr>
              <a:t>/max-flow </a:t>
            </a:r>
            <a:r>
              <a:rPr lang="en-US" altLang="zh-TW" sz="1900" dirty="0" err="1" smtClean="0">
                <a:latin typeface="Calibri" panose="020F0502020204030204" pitchFamily="34" charset="0"/>
              </a:rPr>
              <a:t>mincut</a:t>
            </a:r>
            <a:endParaRPr lang="en-US" altLang="zh-TW" sz="19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36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3600" dirty="0" smtClean="0">
                <a:latin typeface="Calibri" panose="020F0502020204030204" pitchFamily="34" charset="0"/>
              </a:rPr>
              <a:t>Evaluation on Weighted Graph </a:t>
            </a:r>
            <a:r>
              <a:rPr lang="en-US" altLang="zh-TW" sz="3600" dirty="0" smtClean="0">
                <a:latin typeface="Calibri" panose="020F0502020204030204" pitchFamily="34" charset="0"/>
              </a:rPr>
              <a:t>Model (1/2)</a:t>
            </a:r>
            <a:endParaRPr lang="en-US" altLang="zh-TW" sz="36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09600" y="18288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>
                <a:latin typeface="Calibri" panose="020F0502020204030204" pitchFamily="34" charset="0"/>
              </a:rPr>
              <a:t>Iterative Results of Graph-based </a:t>
            </a:r>
            <a:r>
              <a:rPr lang="en-US" altLang="zh-TW" sz="2400" dirty="0" smtClean="0">
                <a:latin typeface="Calibri" panose="020F0502020204030204" pitchFamily="34" charset="0"/>
              </a:rPr>
              <a:t>Methods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000" dirty="0" err="1" smtClean="0">
                <a:latin typeface="Calibri" panose="020F0502020204030204" pitchFamily="34" charset="0"/>
              </a:rPr>
              <a:t>Pagerank</a:t>
            </a:r>
            <a:endParaRPr lang="en-US" altLang="zh-TW" sz="200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000" dirty="0" smtClean="0">
                <a:latin typeface="Calibri" panose="020F0502020204030204" pitchFamily="34" charset="0"/>
              </a:rPr>
              <a:t>Weighted graph model</a:t>
            </a:r>
            <a:endParaRPr lang="en-US" altLang="zh-TW" sz="2000" dirty="0" smtClean="0">
              <a:latin typeface="Calibri" panose="020F0502020204030204" pitchFamily="34" charset="0"/>
            </a:endParaRPr>
          </a:p>
        </p:txBody>
      </p:sp>
      <p:pic>
        <p:nvPicPr>
          <p:cNvPr id="5" name="内容占位符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488595"/>
            <a:ext cx="2631795" cy="199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488595"/>
            <a:ext cx="2590800" cy="1996547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05" y="3488595"/>
            <a:ext cx="2593101" cy="19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11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3600" dirty="0" smtClean="0">
                <a:latin typeface="Calibri" panose="020F0502020204030204" pitchFamily="34" charset="0"/>
              </a:rPr>
              <a:t>Evaluation on Weighted Graph </a:t>
            </a:r>
            <a:r>
              <a:rPr lang="en-US" altLang="zh-TW" sz="3600" dirty="0" smtClean="0">
                <a:latin typeface="Calibri" panose="020F0502020204030204" pitchFamily="34" charset="0"/>
              </a:rPr>
              <a:t>Model (2/2)</a:t>
            </a:r>
            <a:endParaRPr lang="en-US" altLang="zh-TW" sz="36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内容占位符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234331"/>
              </p:ext>
            </p:extLst>
          </p:nvPr>
        </p:nvGraphicFramePr>
        <p:xfrm>
          <a:off x="685800" y="1904999"/>
          <a:ext cx="7829547" cy="426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2931"/>
                <a:gridCol w="1024436"/>
                <a:gridCol w="1024436"/>
                <a:gridCol w="1024436"/>
                <a:gridCol w="1024436"/>
                <a:gridCol w="1024436"/>
                <a:gridCol w="1024436"/>
              </a:tblGrid>
              <a:tr h="355600">
                <a:tc rowSpan="2"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Valence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ANEW (English)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CVAW (Chinese)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556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CN" sz="1400" i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CN" sz="1400" i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Kernel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1.871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1.381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0.612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1.834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1.367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0.632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560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Linear Regression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1.813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1.322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0.624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1.786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1.298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0.645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560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PageRank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1.508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1.079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0.753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1.524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1.142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0.718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560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Weighted Graph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1.152</a:t>
                      </a:r>
                      <a:endParaRPr lang="zh-CN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0.807</a:t>
                      </a:r>
                      <a:endParaRPr lang="zh-CN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0.805</a:t>
                      </a:r>
                      <a:endParaRPr lang="zh-CN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1.148</a:t>
                      </a:r>
                      <a:endParaRPr lang="zh-CN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0.884</a:t>
                      </a:r>
                      <a:endParaRPr lang="zh-CN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0.786</a:t>
                      </a:r>
                      <a:endParaRPr lang="zh-CN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5600">
                <a:tc rowSpan="2"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Arousal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ANEW (English)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CVAW (Chinese)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556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CN" sz="1400" i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CN" sz="1400" i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Kernel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1.854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1.365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0.417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1.842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1.363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0.403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560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Linear Regression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1.804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1.328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0.428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1.807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1.325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0.416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560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PageRank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1.606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1.152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0.469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1.588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1.136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0.466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560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Weighted Graph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1.223</a:t>
                      </a:r>
                      <a:endParaRPr lang="zh-CN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0.909</a:t>
                      </a:r>
                      <a:endParaRPr lang="zh-CN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0.544</a:t>
                      </a:r>
                      <a:endParaRPr lang="zh-CN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1.218</a:t>
                      </a:r>
                      <a:endParaRPr lang="zh-CN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0.902</a:t>
                      </a:r>
                      <a:endParaRPr lang="zh-CN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0.542</a:t>
                      </a:r>
                      <a:endParaRPr lang="zh-CN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065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effectLst/>
                <a:latin typeface="Calibri" panose="020F0502020204030204" pitchFamily="34" charset="0"/>
              </a:rPr>
              <a:t>Introduction</a:t>
            </a:r>
            <a:endParaRPr lang="zh-TW" altLang="en-US" sz="40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7391400" cy="4419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800" dirty="0" smtClean="0">
                <a:latin typeface="Calibri" panose="020F0502020204030204" pitchFamily="34" charset="0"/>
              </a:rPr>
              <a:t>Sentiment Analysis</a:t>
            </a:r>
          </a:p>
          <a:p>
            <a:pPr lvl="1" eaLnBrk="1" hangingPunct="1">
              <a:spcBef>
                <a:spcPts val="600"/>
              </a:spcBef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Identify and extract opinion/sentiment/subjective information from texts</a:t>
            </a:r>
            <a:endParaRPr lang="zh-TW" altLang="en-US" sz="240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buSzPct val="100000"/>
            </a:pPr>
            <a:r>
              <a:rPr lang="en-US" altLang="zh-TW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Categorical Representation (discrete class)</a:t>
            </a:r>
          </a:p>
          <a:p>
            <a:pPr lvl="2" eaLnBrk="1" hangingPunct="1">
              <a:spcBef>
                <a:spcPts val="600"/>
              </a:spcBef>
              <a:buSzPct val="80000"/>
              <a:buFont typeface="Wingdings" panose="05000000000000000000" pitchFamily="2" charset="2"/>
              <a:buChar char="p"/>
            </a:pPr>
            <a:r>
              <a:rPr lang="en-US" altLang="zh-TW" sz="2000" dirty="0" smtClean="0">
                <a:latin typeface="Calibri" panose="020F0502020204030204" pitchFamily="34" charset="0"/>
              </a:rPr>
              <a:t>Positive or Negative</a:t>
            </a:r>
          </a:p>
          <a:p>
            <a:pPr lvl="2" eaLnBrk="1" hangingPunct="1">
              <a:spcBef>
                <a:spcPts val="600"/>
              </a:spcBef>
              <a:buSzPct val="80000"/>
              <a:buFont typeface="Wingdings" panose="05000000000000000000" pitchFamily="2" charset="2"/>
              <a:buChar char="p"/>
            </a:pPr>
            <a:r>
              <a:rPr lang="en-US" altLang="zh-TW" sz="2000" dirty="0" smtClean="0">
                <a:latin typeface="Calibri" panose="020F0502020204030204" pitchFamily="34" charset="0"/>
              </a:rPr>
              <a:t>Six basic emotions </a:t>
            </a:r>
            <a:r>
              <a:rPr lang="en-US" altLang="zh-TW" sz="2000" dirty="0">
                <a:latin typeface="Calibri" panose="020F0502020204030204" pitchFamily="34" charset="0"/>
              </a:rPr>
              <a:t>(anger, happiness, fear, sadness, disgust and </a:t>
            </a:r>
            <a:r>
              <a:rPr lang="en-US" altLang="zh-TW" sz="2000" dirty="0" smtClean="0">
                <a:latin typeface="Calibri" panose="020F0502020204030204" pitchFamily="34" charset="0"/>
              </a:rPr>
              <a:t>surprise</a:t>
            </a:r>
            <a:r>
              <a:rPr lang="en-US" altLang="zh-TW" sz="2000" dirty="0">
                <a:latin typeface="Calibri" panose="020F0502020204030204" pitchFamily="34" charset="0"/>
              </a:rPr>
              <a:t>) 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(Ekman, 1992)</a:t>
            </a:r>
            <a:endParaRPr lang="en-US" altLang="zh-TW" sz="1400" baseline="30000" dirty="0">
              <a:solidFill>
                <a:srgbClr val="CC3300"/>
              </a:solidFill>
              <a:latin typeface="Calibri" panose="020F0502020204030204" pitchFamily="34" charset="0"/>
              <a:cs typeface="+mn-cs"/>
            </a:endParaRPr>
          </a:p>
          <a:p>
            <a:pPr lvl="1" eaLnBrk="1" hangingPunct="1">
              <a:spcBef>
                <a:spcPts val="600"/>
              </a:spcBef>
              <a:buSzPct val="100000"/>
            </a:pPr>
            <a:r>
              <a:rPr lang="en-US" altLang="zh-TW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Dimensional Representation (continuous value)</a:t>
            </a:r>
            <a:endParaRPr lang="en-US" altLang="zh-TW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2" eaLnBrk="1" hangingPunct="1">
              <a:spcBef>
                <a:spcPts val="600"/>
              </a:spcBef>
              <a:buSzPct val="80000"/>
              <a:buFont typeface="Wingdings" panose="05000000000000000000" pitchFamily="2" charset="2"/>
              <a:buChar char="p"/>
            </a:pPr>
            <a:r>
              <a:rPr lang="en-US" altLang="zh-TW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Valence-Arousal (</a:t>
            </a:r>
            <a:r>
              <a:rPr lang="en-US" altLang="zh-TW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VA</a:t>
            </a:r>
            <a:r>
              <a:rPr lang="en-US" altLang="zh-TW" sz="2000" dirty="0">
                <a:solidFill>
                  <a:srgbClr val="0000FF"/>
                </a:solidFill>
                <a:latin typeface="Calibri" panose="020F0502020204030204" pitchFamily="34" charset="0"/>
              </a:rPr>
              <a:t>) 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(Russell, 1980)</a:t>
            </a:r>
            <a:endParaRPr lang="en-US" altLang="zh-TW" sz="1400" baseline="30000" dirty="0" smtClean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lvl="2" eaLnBrk="1" hangingPunct="1">
              <a:spcBef>
                <a:spcPts val="600"/>
              </a:spcBef>
              <a:buSzPct val="80000"/>
              <a:buFont typeface="Wingdings" panose="05000000000000000000" pitchFamily="2" charset="2"/>
              <a:buChar char="p"/>
            </a:pPr>
            <a:r>
              <a:rPr lang="en-US" altLang="zh-TW" sz="2000" dirty="0">
                <a:solidFill>
                  <a:srgbClr val="0000FF"/>
                </a:solidFill>
                <a:latin typeface="Calibri" panose="020F0502020204030204" pitchFamily="34" charset="0"/>
              </a:rPr>
              <a:t>Pleasure-Arousal-Dominance (</a:t>
            </a:r>
            <a:r>
              <a:rPr lang="en-US" altLang="zh-TW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PAD) </a:t>
            </a:r>
            <a:r>
              <a:rPr lang="en-US" altLang="zh-TW" sz="1400" dirty="0">
                <a:solidFill>
                  <a:srgbClr val="CC3300"/>
                </a:solidFill>
                <a:latin typeface="Calibri" panose="020F0502020204030204" pitchFamily="34" charset="0"/>
              </a:rPr>
              <a:t>(</a:t>
            </a:r>
            <a:r>
              <a:rPr lang="en-US" altLang="zh-TW" sz="1400" dirty="0" err="1">
                <a:solidFill>
                  <a:srgbClr val="CC3300"/>
                </a:solidFill>
                <a:latin typeface="Calibri" panose="020F0502020204030204" pitchFamily="34" charset="0"/>
              </a:rPr>
              <a:t>Mehrabian</a:t>
            </a:r>
            <a:r>
              <a:rPr lang="en-US" altLang="zh-TW" sz="1400" dirty="0">
                <a:solidFill>
                  <a:srgbClr val="CC3300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1996)</a:t>
            </a:r>
            <a:endParaRPr lang="en-US" altLang="zh-TW" sz="1400" baseline="30000" dirty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lvl="2" eaLnBrk="1" hangingPunct="1">
              <a:spcBef>
                <a:spcPts val="600"/>
              </a:spcBef>
              <a:buSzPct val="80000"/>
              <a:buFont typeface="Wingdings" panose="05000000000000000000" pitchFamily="2" charset="2"/>
              <a:buChar char="p"/>
            </a:pPr>
            <a:endParaRPr lang="en-US" altLang="zh-TW" sz="2000" baseline="30000" dirty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SzPct val="100000"/>
            </a:pPr>
            <a:endParaRPr lang="zh-TW" altLang="en-US" sz="28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243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latin typeface="Calibri" panose="020F0502020204030204" pitchFamily="34" charset="0"/>
              </a:rPr>
              <a:t>Error Analysis</a:t>
            </a:r>
            <a:endParaRPr lang="en-US" altLang="zh-TW" sz="4000" dirty="0">
              <a:latin typeface="Calibri" panose="020F0502020204030204" pitchFamily="34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33400" y="17526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200" kern="0" dirty="0" smtClean="0">
                <a:latin typeface="Calibri" panose="020F0502020204030204" pitchFamily="34" charset="0"/>
              </a:rPr>
              <a:t>In ANEW (1,034 words), </a:t>
            </a:r>
            <a:r>
              <a:rPr lang="en-US" altLang="zh-TW" sz="2200" kern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the</a:t>
            </a:r>
            <a:r>
              <a:rPr lang="en-US" altLang="zh-TW" sz="2200" kern="0" dirty="0" smtClean="0">
                <a:latin typeface="Calibri" panose="020F0502020204030204" pitchFamily="34" charset="0"/>
              </a:rPr>
              <a:t> </a:t>
            </a:r>
            <a:r>
              <a:rPr lang="en-US" altLang="zh-TW" sz="2200" kern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ratio of the same and inverse polarity is</a:t>
            </a:r>
          </a:p>
          <a:p>
            <a:pPr lvl="1" eaLnBrk="1" hangingPunct="1">
              <a:spcBef>
                <a:spcPts val="600"/>
              </a:spcBef>
              <a:buSzPct val="100000"/>
            </a:pPr>
            <a:r>
              <a:rPr lang="en-US" altLang="zh-TW" sz="1800" kern="0" dirty="0" smtClean="0">
                <a:latin typeface="Calibri" panose="020F0502020204030204" pitchFamily="34" charset="0"/>
              </a:rPr>
              <a:t>Valence: </a:t>
            </a:r>
            <a:r>
              <a:rPr lang="en-US" altLang="zh-TW" sz="1800" kern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7:3</a:t>
            </a:r>
            <a:r>
              <a:rPr lang="en-US" altLang="zh-TW" sz="1800" kern="0" dirty="0" smtClean="0">
                <a:latin typeface="Calibri" panose="020F0502020204030204" pitchFamily="34" charset="0"/>
              </a:rPr>
              <a:t> ;  Arousal: </a:t>
            </a:r>
            <a:r>
              <a:rPr lang="en-US" altLang="zh-TW" sz="1800" kern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6:4</a:t>
            </a:r>
          </a:p>
        </p:txBody>
      </p:sp>
      <p:graphicFrame>
        <p:nvGraphicFramePr>
          <p:cNvPr id="10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632037"/>
              </p:ext>
            </p:extLst>
          </p:nvPr>
        </p:nvGraphicFramePr>
        <p:xfrm>
          <a:off x="533400" y="2667000"/>
          <a:ext cx="8134350" cy="3716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150"/>
                <a:gridCol w="609600"/>
                <a:gridCol w="762000"/>
                <a:gridCol w="609600"/>
                <a:gridCol w="53340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Valence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Actual value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Predicted value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 10 most similar neighbors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paradise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8.72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6.73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heaven (7.30), bliss (6.95), beautiful (7.60), </a:t>
                      </a: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hell (2.24)</a:t>
                      </a: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dream (6.73),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2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swamp (5.14), </a:t>
                      </a: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lonely (2.17)</a:t>
                      </a: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carefree (7.54), </a:t>
                      </a: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nightmare (1.91)</a:t>
                      </a: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glory (7.55)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wealthy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7.70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5.74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1.96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millionaire (8.03), luxury (7.88), handsome (7.93), lavish (6.21), </a:t>
                      </a: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greed (3.51)</a:t>
                      </a: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riches (7.70), famous (6.98), money (7.59), modest (5.76), </a:t>
                      </a: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selfish (2.42)</a:t>
                      </a:r>
                      <a:endParaRPr lang="zh-CN" sz="1200" cap="non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funeral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1.86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burial (2.05), cemetery (2.63), coffin (2.56), </a:t>
                      </a: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wedding (7.82)</a:t>
                      </a: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morgue (1.92),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2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grief (1.69), </a:t>
                      </a: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church (6.28)</a:t>
                      </a: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family (7.65)</a:t>
                      </a: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tomb (2.94), bereavement (4.57)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1.61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3.44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1.83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regretful (2.82), terrible (1.93), </a:t>
                      </a: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happy (8.21)</a:t>
                      </a: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pity (3.37), disgusted (2.45),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thankful (6.89)</a:t>
                      </a: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lonely (2.17), grateful (7.37), cruel (1.97), stupid (2.31)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Arousal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Actual value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Predicted value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 10 most similar neighbors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enraged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7.97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6.07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1.90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angry (7.17), disgusted (5.42), frustrated (5.61), displeased (5.64), </a:t>
                      </a: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unhappy (4.18)</a:t>
                      </a: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20"/>
                        </a:spcAft>
                      </a:pP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resent (4.47)</a:t>
                      </a: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startled (6.93), terrified (7.83), upset (5.86), astonished (6.58)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ambulance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7.33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5.35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hospital (5.98), </a:t>
                      </a: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taxi (3.41)</a:t>
                      </a: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 (3.55)</a:t>
                      </a: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nurse (4.84), truck (4.84),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2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trauma (6.33), doctor (5.86), morgue (4.84), accident (6.26), vehicle(4.63)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bored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2.83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4.62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1.79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frustrated (5.61), lazy (2.65), addicted (4.81), fatigued (2.64), </a:t>
                      </a: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confused (6.03)</a:t>
                      </a:r>
                      <a:endParaRPr lang="zh-CN" sz="1200" cap="non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20"/>
                        </a:spcAft>
                      </a:pP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mad (6.76)</a:t>
                      </a: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lonely (4.51), seasick (5.80), </a:t>
                      </a: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scared (6.82)</a:t>
                      </a: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discouraged (4.53)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peace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4.66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1.71</a:t>
                      </a:r>
                      <a:endParaRPr lang="zh-CN" sz="1200" cap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justice (5.47), freedom (5.52), liberty (5.60), </a:t>
                      </a: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 (7.49)</a:t>
                      </a: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cap="non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life (6.02)</a:t>
                      </a: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bless (4.05), dignified (4.12), disturb (5.80), hope (5.44), mind (5.00)</a:t>
                      </a:r>
                      <a:endParaRPr lang="zh-CN" sz="1200" cap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141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3400" dirty="0" smtClean="0">
                <a:latin typeface="Calibri" panose="020F0502020204030204" pitchFamily="34" charset="0"/>
              </a:rPr>
              <a:t>Evaluation on Community-based Method (1/</a:t>
            </a:r>
            <a:r>
              <a:rPr lang="en-US" altLang="zh-TW" sz="3400" dirty="0" smtClean="0">
                <a:latin typeface="Calibri" panose="020F0502020204030204" pitchFamily="34" charset="0"/>
              </a:rPr>
              <a:t>3)</a:t>
            </a:r>
            <a:endParaRPr lang="en-US" altLang="zh-TW" sz="34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09600" y="18288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Optimal parameter selection</a:t>
            </a:r>
            <a:endParaRPr lang="en-US" altLang="zh-TW" sz="2000" dirty="0" smtClean="0">
              <a:latin typeface="Calibri" panose="020F0502020204030204" pitchFamily="34" charset="0"/>
            </a:endParaRPr>
          </a:p>
        </p:txBody>
      </p:sp>
      <p:pic>
        <p:nvPicPr>
          <p:cNvPr id="9" name="内容占位符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84" y="2455293"/>
            <a:ext cx="424120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87" y="2455293"/>
            <a:ext cx="4248156" cy="1800000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49" y="4509132"/>
            <a:ext cx="4349338" cy="1800000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49" y="4509132"/>
            <a:ext cx="423529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74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3400" dirty="0" smtClean="0">
                <a:latin typeface="Calibri" panose="020F0502020204030204" pitchFamily="34" charset="0"/>
              </a:rPr>
              <a:t>Evaluation on Community-based Method (2/</a:t>
            </a:r>
            <a:r>
              <a:rPr lang="en-US" altLang="zh-TW" sz="3400" dirty="0" smtClean="0">
                <a:latin typeface="Calibri" panose="020F0502020204030204" pitchFamily="34" charset="0"/>
              </a:rPr>
              <a:t>3)</a:t>
            </a:r>
            <a:endParaRPr lang="en-US" altLang="zh-TW" sz="3400" dirty="0">
              <a:latin typeface="Calibri" panose="020F0502020204030204" pitchFamily="34" charset="0"/>
            </a:endParaRPr>
          </a:p>
        </p:txBody>
      </p:sp>
      <p:graphicFrame>
        <p:nvGraphicFramePr>
          <p:cNvPr id="13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620135"/>
              </p:ext>
            </p:extLst>
          </p:nvPr>
        </p:nvGraphicFramePr>
        <p:xfrm>
          <a:off x="685800" y="2438400"/>
          <a:ext cx="7886699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9419"/>
                <a:gridCol w="750910"/>
                <a:gridCol w="750910"/>
                <a:gridCol w="640488"/>
                <a:gridCol w="861332"/>
                <a:gridCol w="750910"/>
                <a:gridCol w="750910"/>
                <a:gridCol w="650014"/>
                <a:gridCol w="851806"/>
              </a:tblGrid>
              <a:tr h="370840">
                <a:tc rowSpan="2"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Valence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ANEW (English)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CVAW (Chinese)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CN" sz="1200" i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Inverse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Polarity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CN" sz="1200" i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Inverse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Polarity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Weighted graph model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1.152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0.807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0.805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29.30%</a:t>
                      </a:r>
                      <a:endParaRPr lang="zh-CN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1.148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0.884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0.786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28.66%</a:t>
                      </a:r>
                      <a:endParaRPr lang="zh-CN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k-NN (k=10)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1.025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0.756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0.824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21.56%</a:t>
                      </a:r>
                      <a:endParaRPr lang="zh-CN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1.053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0.875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0.818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20.86%</a:t>
                      </a:r>
                      <a:endParaRPr lang="zh-CN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245110"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ε-NN (ε=0.4)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1.018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0.822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20.83%</a:t>
                      </a:r>
                      <a:endParaRPr lang="zh-CN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0.971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0.826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0.832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20.46%</a:t>
                      </a:r>
                      <a:endParaRPr lang="zh-CN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245110"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mincuts 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0.967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0.735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0.828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20.35%</a:t>
                      </a:r>
                      <a:endParaRPr lang="zh-CN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0.977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0.828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0.834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19.86%</a:t>
                      </a:r>
                      <a:endParaRPr lang="zh-CN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245110"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max-flow mincuts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0.915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0.728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0.835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19.78%</a:t>
                      </a:r>
                      <a:endParaRPr lang="zh-CN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1.004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0.859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0.822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20.31%</a:t>
                      </a:r>
                      <a:endParaRPr lang="zh-CN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245110" algn="l"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community</a:t>
                      </a:r>
                      <a:endParaRPr lang="zh-CN" sz="12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0.812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0.645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0.915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10.95%</a:t>
                      </a:r>
                      <a:endParaRPr lang="zh-CN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0.890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0.770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0.897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10.33%</a:t>
                      </a:r>
                      <a:endParaRPr lang="zh-CN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330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3400" dirty="0" smtClean="0">
                <a:latin typeface="Calibri" panose="020F0502020204030204" pitchFamily="34" charset="0"/>
              </a:rPr>
              <a:t>Evaluation on Community-based Method (3/</a:t>
            </a:r>
            <a:r>
              <a:rPr lang="en-US" altLang="zh-TW" sz="3400" dirty="0" smtClean="0">
                <a:latin typeface="Calibri" panose="020F0502020204030204" pitchFamily="34" charset="0"/>
              </a:rPr>
              <a:t>3)</a:t>
            </a:r>
            <a:endParaRPr lang="en-US" altLang="zh-TW" sz="3400" dirty="0">
              <a:latin typeface="Calibri" panose="020F0502020204030204" pitchFamily="34" charset="0"/>
            </a:endParaRPr>
          </a:p>
        </p:txBody>
      </p:sp>
      <p:graphicFrame>
        <p:nvGraphicFramePr>
          <p:cNvPr id="13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192042"/>
              </p:ext>
            </p:extLst>
          </p:nvPr>
        </p:nvGraphicFramePr>
        <p:xfrm>
          <a:off x="685800" y="2438400"/>
          <a:ext cx="7886699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9419"/>
                <a:gridCol w="750910"/>
                <a:gridCol w="750910"/>
                <a:gridCol w="640488"/>
                <a:gridCol w="861332"/>
                <a:gridCol w="750910"/>
                <a:gridCol w="750910"/>
                <a:gridCol w="650014"/>
                <a:gridCol w="851806"/>
              </a:tblGrid>
              <a:tr h="370840">
                <a:tc rowSpan="2"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Valence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ANEW (English)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CVAW (Chinese)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CN" sz="1200" i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Inverse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Polarity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CN" sz="1200" i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Inverse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Polarity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Weighted graph model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1.223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0.909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0.544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39.96%</a:t>
                      </a:r>
                      <a:endParaRPr lang="zh-CN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1.158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0.902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0.542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35.18%</a:t>
                      </a:r>
                      <a:endParaRPr lang="zh-CN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k-NN (k=10)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1.044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0.786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0.560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28.66%</a:t>
                      </a:r>
                      <a:endParaRPr lang="zh-CN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0.549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30.81%</a:t>
                      </a:r>
                      <a:endParaRPr lang="zh-CN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245110"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ε-NN (ε=0.4)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0.948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0.745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0.571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28.49%</a:t>
                      </a:r>
                      <a:endParaRPr lang="zh-CN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1.008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0.819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0.554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29.72%</a:t>
                      </a:r>
                      <a:endParaRPr lang="zh-CN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245110"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mincuts 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0.934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0.739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0.576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28.23%</a:t>
                      </a:r>
                      <a:endParaRPr lang="zh-CN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0.945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0.739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0.592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28.95%</a:t>
                      </a:r>
                      <a:endParaRPr lang="zh-CN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245110"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max-flow mincuts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0.923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0.716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0.583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27.96%</a:t>
                      </a:r>
                      <a:endParaRPr lang="zh-CN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0.935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0.726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0.596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28.83%</a:t>
                      </a:r>
                      <a:endParaRPr lang="zh-CN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245110" algn="l"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community</a:t>
                      </a:r>
                      <a:endParaRPr lang="zh-CN" sz="12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0.791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0.628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0.685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21.93%</a:t>
                      </a:r>
                      <a:endParaRPr lang="zh-CN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0.806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0.613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0.694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20.79%</a:t>
                      </a:r>
                      <a:endParaRPr lang="zh-CN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358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zh-TW" sz="160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9786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effectLst/>
                <a:latin typeface="Calibri" panose="020F0502020204030204" pitchFamily="34" charset="0"/>
              </a:rPr>
              <a:t>Conclusions</a:t>
            </a:r>
            <a:endParaRPr lang="zh-TW" altLang="en-US" sz="40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01000" cy="4648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400" dirty="0">
                <a:latin typeface="Calibri" panose="020F0502020204030204" pitchFamily="34" charset="0"/>
              </a:rPr>
              <a:t>This study presents a community-based weighted graph model </a:t>
            </a:r>
            <a:r>
              <a:rPr lang="en-US" altLang="zh-TW" sz="2400" dirty="0" smtClean="0">
                <a:latin typeface="Calibri" panose="020F0502020204030204" pitchFamily="34" charset="0"/>
              </a:rPr>
              <a:t>for </a:t>
            </a:r>
            <a:r>
              <a:rPr lang="en-US" altLang="zh-TW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word-level valence-arousal prediction</a:t>
            </a:r>
            <a:endParaRPr lang="en-US" altLang="zh-TW" sz="240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400" dirty="0">
                <a:latin typeface="Calibri" panose="020F0502020204030204" pitchFamily="34" charset="0"/>
              </a:rPr>
              <a:t>The </a:t>
            </a:r>
            <a:r>
              <a:rPr lang="en-US" altLang="zh-TW" sz="2400" dirty="0" smtClean="0">
                <a:latin typeface="Calibri" panose="020F0502020204030204" pitchFamily="34" charset="0"/>
              </a:rPr>
              <a:t>proposed method </a:t>
            </a:r>
            <a:r>
              <a:rPr lang="en-US" altLang="zh-TW" sz="2400" dirty="0">
                <a:latin typeface="Calibri" panose="020F0502020204030204" pitchFamily="34" charset="0"/>
              </a:rPr>
              <a:t>selects useful neighbors for each unseen word by </a:t>
            </a:r>
            <a:r>
              <a:rPr lang="en-US" altLang="zh-TW" sz="2400" dirty="0">
                <a:solidFill>
                  <a:srgbClr val="FF0000"/>
                </a:solidFill>
                <a:latin typeface="Calibri" panose="020F0502020204030204" pitchFamily="34" charset="0"/>
              </a:rPr>
              <a:t>considering overall associations between words in the </a:t>
            </a:r>
            <a:r>
              <a:rPr lang="en-US" altLang="zh-TW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graph</a:t>
            </a:r>
            <a:endParaRPr lang="en-US" altLang="zh-TW" sz="2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400" dirty="0">
                <a:latin typeface="Calibri" panose="020F0502020204030204" pitchFamily="34" charset="0"/>
              </a:rPr>
              <a:t>Experiments on both English and Chinese affective lexicons show that the weighted graph model yielded better performance than previously proposed </a:t>
            </a:r>
            <a:r>
              <a:rPr lang="en-US" altLang="zh-TW" sz="2400" dirty="0" smtClean="0">
                <a:latin typeface="Calibri" panose="020F0502020204030204" pitchFamily="34" charset="0"/>
              </a:rPr>
              <a:t>methods</a:t>
            </a:r>
            <a:endParaRPr lang="en-US" altLang="zh-TW" sz="24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The </a:t>
            </a:r>
            <a:r>
              <a:rPr lang="en-US" altLang="zh-TW" sz="2400" dirty="0">
                <a:latin typeface="Calibri" panose="020F0502020204030204" pitchFamily="34" charset="0"/>
              </a:rPr>
              <a:t>use of community-based neighbor selection can further improve the performance of the weighted graph </a:t>
            </a:r>
            <a:r>
              <a:rPr lang="en-US" altLang="zh-TW" sz="2400" dirty="0" smtClean="0">
                <a:latin typeface="Calibri" panose="020F0502020204030204" pitchFamily="34" charset="0"/>
              </a:rPr>
              <a:t>model</a:t>
            </a:r>
            <a:endParaRPr lang="zh-TW" altLang="en-US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93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zh-TW" sz="160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9786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effectLst/>
                <a:latin typeface="Calibri" panose="020F0502020204030204" pitchFamily="34" charset="0"/>
              </a:rPr>
              <a:t>Future Work</a:t>
            </a:r>
            <a:endParaRPr lang="zh-TW" altLang="en-US" sz="40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01000" cy="4648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Sentence-level valence-arousal prediction</a:t>
            </a: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Sentence </a:t>
            </a:r>
            <a:r>
              <a:rPr lang="en-US" altLang="zh-TW" sz="2400" dirty="0" err="1" smtClean="0">
                <a:latin typeface="Calibri" panose="020F0502020204030204" pitchFamily="34" charset="0"/>
              </a:rPr>
              <a:t>Embeddings</a:t>
            </a:r>
            <a:r>
              <a:rPr lang="en-US" altLang="zh-TW" sz="2400" dirty="0" smtClean="0">
                <a:latin typeface="Calibri" panose="020F0502020204030204" pitchFamily="34" charset="0"/>
              </a:rPr>
              <a:t> based on </a:t>
            </a:r>
            <a:r>
              <a:rPr lang="en-US" altLang="zh-TW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word vectors</a:t>
            </a:r>
          </a:p>
          <a:p>
            <a:pPr lvl="1" eaLnBrk="1" hangingPunct="1">
              <a:spcBef>
                <a:spcPts val="600"/>
              </a:spcBef>
              <a:buSzPct val="100000"/>
            </a:pPr>
            <a:r>
              <a:rPr lang="en-US" altLang="zh-TW" sz="2000" dirty="0" smtClean="0">
                <a:latin typeface="Calibri" panose="020F0502020204030204" pitchFamily="34" charset="0"/>
              </a:rPr>
              <a:t>Issue: Two sentences contain semantically similar words but their VA ratings or polarity are different</a:t>
            </a:r>
          </a:p>
          <a:p>
            <a:pPr lvl="1" eaLnBrk="1" hangingPunct="1">
              <a:spcBef>
                <a:spcPts val="600"/>
              </a:spcBef>
              <a:buSzPct val="100000"/>
            </a:pPr>
            <a:r>
              <a:rPr lang="en-US" altLang="zh-TW" sz="2000" dirty="0" smtClean="0">
                <a:latin typeface="Calibri" panose="020F0502020204030204" pitchFamily="34" charset="0"/>
              </a:rPr>
              <a:t>Example: </a:t>
            </a:r>
            <a:r>
              <a:rPr lang="en-US" altLang="zh-TW" sz="2000" i="1" dirty="0" smtClean="0">
                <a:latin typeface="Calibri" panose="020F0502020204030204" pitchFamily="34" charset="0"/>
              </a:rPr>
              <a:t>sad</a:t>
            </a:r>
            <a:r>
              <a:rPr lang="en-US" altLang="zh-TW" sz="2000" dirty="0" smtClean="0">
                <a:latin typeface="Calibri" panose="020F0502020204030204" pitchFamily="34" charset="0"/>
              </a:rPr>
              <a:t> and </a:t>
            </a:r>
            <a:r>
              <a:rPr lang="en-US" altLang="zh-TW" sz="2000" i="1" dirty="0" smtClean="0">
                <a:latin typeface="Calibri" panose="020F0502020204030204" pitchFamily="34" charset="0"/>
              </a:rPr>
              <a:t>happy</a:t>
            </a:r>
            <a:r>
              <a:rPr lang="en-US" altLang="zh-TW" sz="2000" dirty="0" smtClean="0">
                <a:latin typeface="Calibri" panose="020F0502020204030204" pitchFamily="34" charset="0"/>
              </a:rPr>
              <a:t> may have similar word vectors, which means that two sentences containing these words may have similar sentence vectors</a:t>
            </a: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Sentence </a:t>
            </a:r>
            <a:r>
              <a:rPr lang="en-US" altLang="zh-TW" sz="2400" dirty="0" err="1" smtClean="0">
                <a:latin typeface="Calibri" panose="020F0502020204030204" pitchFamily="34" charset="0"/>
              </a:rPr>
              <a:t>Embeddings</a:t>
            </a:r>
            <a:r>
              <a:rPr lang="en-US" altLang="zh-TW" sz="2400" dirty="0" smtClean="0">
                <a:latin typeface="Calibri" panose="020F0502020204030204" pitchFamily="34" charset="0"/>
              </a:rPr>
              <a:t> based on </a:t>
            </a:r>
            <a:r>
              <a:rPr lang="en-US" altLang="zh-TW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paragraph vector</a:t>
            </a:r>
            <a:endParaRPr lang="en-US" altLang="zh-TW" sz="2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86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zh-TW" sz="160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9786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effectLst/>
                <a:latin typeface="Calibri" panose="020F0502020204030204" pitchFamily="34" charset="0"/>
              </a:rPr>
              <a:t>Reference</a:t>
            </a:r>
            <a:endParaRPr lang="zh-TW" altLang="en-US" sz="40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6400"/>
            <a:ext cx="8610600" cy="4648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1600" dirty="0" smtClean="0">
                <a:latin typeface="Calibri" panose="020F0502020204030204" pitchFamily="34" charset="0"/>
              </a:rPr>
              <a:t>V</a:t>
            </a:r>
            <a:r>
              <a:rPr lang="en-US" altLang="zh-TW" sz="1600" dirty="0">
                <a:latin typeface="Calibri" panose="020F0502020204030204" pitchFamily="34" charset="0"/>
              </a:rPr>
              <a:t>. D. </a:t>
            </a:r>
            <a:r>
              <a:rPr lang="en-US" altLang="zh-TW" sz="1600" dirty="0" err="1">
                <a:latin typeface="Calibri" panose="020F0502020204030204" pitchFamily="34" charset="0"/>
              </a:rPr>
              <a:t>Blondel</a:t>
            </a:r>
            <a:r>
              <a:rPr lang="en-US" altLang="zh-TW" sz="1600" dirty="0">
                <a:latin typeface="Calibri" panose="020F0502020204030204" pitchFamily="34" charset="0"/>
              </a:rPr>
              <a:t>, J. L. Guillaume, R. </a:t>
            </a:r>
            <a:r>
              <a:rPr lang="en-US" altLang="zh-TW" sz="1600" dirty="0" err="1">
                <a:latin typeface="Calibri" panose="020F0502020204030204" pitchFamily="34" charset="0"/>
              </a:rPr>
              <a:t>Lambiotte</a:t>
            </a:r>
            <a:r>
              <a:rPr lang="en-US" altLang="zh-TW" sz="1600" dirty="0">
                <a:latin typeface="Calibri" panose="020F0502020204030204" pitchFamily="34" charset="0"/>
              </a:rPr>
              <a:t>, and E. Lefebvre, “Fast unfolding of communities in large networks,” </a:t>
            </a:r>
            <a:r>
              <a:rPr lang="en-US" altLang="zh-TW" sz="1600" i="1" dirty="0">
                <a:latin typeface="Calibri" panose="020F0502020204030204" pitchFamily="34" charset="0"/>
              </a:rPr>
              <a:t>Journal of Statistical Mechanics: Theory and Experiment</a:t>
            </a:r>
            <a:r>
              <a:rPr lang="en-US" altLang="zh-TW" sz="1600" dirty="0">
                <a:latin typeface="Calibri" panose="020F0502020204030204" pitchFamily="34" charset="0"/>
              </a:rPr>
              <a:t>, no. 10, pp. 10008, 2008.</a:t>
            </a: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1600" dirty="0" smtClean="0">
                <a:latin typeface="Calibri" panose="020F0502020204030204" pitchFamily="34" charset="0"/>
              </a:rPr>
              <a:t>P</a:t>
            </a:r>
            <a:r>
              <a:rPr lang="en-US" altLang="zh-TW" sz="1600" dirty="0">
                <a:latin typeface="Calibri" panose="020F0502020204030204" pitchFamily="34" charset="0"/>
              </a:rPr>
              <a:t>. Ekman, “An argument for basic emotions,” </a:t>
            </a:r>
            <a:r>
              <a:rPr lang="en-US" altLang="zh-TW" sz="1600" i="1" dirty="0">
                <a:latin typeface="Calibri" panose="020F0502020204030204" pitchFamily="34" charset="0"/>
              </a:rPr>
              <a:t>Cognition and emotion</a:t>
            </a:r>
            <a:r>
              <a:rPr lang="en-US" altLang="zh-TW" sz="1600" dirty="0">
                <a:latin typeface="Calibri" panose="020F0502020204030204" pitchFamily="34" charset="0"/>
              </a:rPr>
              <a:t>, vol. 6, </a:t>
            </a:r>
            <a:r>
              <a:rPr lang="en-US" altLang="zh-TW" sz="1600" dirty="0" smtClean="0">
                <a:latin typeface="Calibri" panose="020F0502020204030204" pitchFamily="34" charset="0"/>
              </a:rPr>
              <a:t>no. </a:t>
            </a:r>
            <a:r>
              <a:rPr lang="en-US" altLang="zh-TW" sz="1600" dirty="0">
                <a:latin typeface="Calibri" panose="020F0502020204030204" pitchFamily="34" charset="0"/>
              </a:rPr>
              <a:t>3-4, pp. 169-200, 1992</a:t>
            </a:r>
            <a:r>
              <a:rPr lang="en-US" altLang="zh-TW" sz="1600" dirty="0" smtClean="0">
                <a:latin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1600" dirty="0">
                <a:latin typeface="Calibri" panose="020F0502020204030204" pitchFamily="34" charset="0"/>
              </a:rPr>
              <a:t>A. </a:t>
            </a:r>
            <a:r>
              <a:rPr lang="en-US" altLang="zh-TW" sz="1600" dirty="0" err="1">
                <a:latin typeface="Calibri" panose="020F0502020204030204" pitchFamily="34" charset="0"/>
              </a:rPr>
              <a:t>Esuli</a:t>
            </a:r>
            <a:r>
              <a:rPr lang="en-US" altLang="zh-TW" sz="1600" dirty="0">
                <a:latin typeface="Calibri" panose="020F0502020204030204" pitchFamily="34" charset="0"/>
              </a:rPr>
              <a:t>, and F. </a:t>
            </a:r>
            <a:r>
              <a:rPr lang="en-US" altLang="zh-TW" sz="1600" dirty="0" err="1">
                <a:latin typeface="Calibri" panose="020F0502020204030204" pitchFamily="34" charset="0"/>
              </a:rPr>
              <a:t>Sebastiani</a:t>
            </a:r>
            <a:r>
              <a:rPr lang="en-US" altLang="zh-TW" sz="1600" dirty="0">
                <a:latin typeface="Calibri" panose="020F0502020204030204" pitchFamily="34" charset="0"/>
              </a:rPr>
              <a:t> F, “</a:t>
            </a:r>
            <a:r>
              <a:rPr lang="en-US" altLang="zh-TW" sz="1600" dirty="0" err="1">
                <a:latin typeface="Calibri" panose="020F0502020204030204" pitchFamily="34" charset="0"/>
              </a:rPr>
              <a:t>Pageranking</a:t>
            </a:r>
            <a:r>
              <a:rPr lang="en-US" altLang="zh-TW" sz="1600" dirty="0">
                <a:latin typeface="Calibri" panose="020F0502020204030204" pitchFamily="34" charset="0"/>
              </a:rPr>
              <a:t> </a:t>
            </a:r>
            <a:r>
              <a:rPr lang="en-US" altLang="zh-TW" sz="1600" dirty="0" err="1">
                <a:latin typeface="Calibri" panose="020F0502020204030204" pitchFamily="34" charset="0"/>
              </a:rPr>
              <a:t>wordnet</a:t>
            </a:r>
            <a:r>
              <a:rPr lang="en-US" altLang="zh-TW" sz="1600" dirty="0">
                <a:latin typeface="Calibri" panose="020F0502020204030204" pitchFamily="34" charset="0"/>
              </a:rPr>
              <a:t> </a:t>
            </a:r>
            <a:r>
              <a:rPr lang="en-US" altLang="zh-TW" sz="1600" dirty="0" err="1">
                <a:latin typeface="Calibri" panose="020F0502020204030204" pitchFamily="34" charset="0"/>
              </a:rPr>
              <a:t>synsets</a:t>
            </a:r>
            <a:r>
              <a:rPr lang="en-US" altLang="zh-TW" sz="1600" dirty="0">
                <a:latin typeface="Calibri" panose="020F0502020204030204" pitchFamily="34" charset="0"/>
              </a:rPr>
              <a:t>: An application to opinion mining,” in </a:t>
            </a:r>
            <a:r>
              <a:rPr lang="en-US" altLang="zh-TW" sz="1600" i="1" dirty="0">
                <a:latin typeface="Calibri" panose="020F0502020204030204" pitchFamily="34" charset="0"/>
              </a:rPr>
              <a:t>Proc. ACL</a:t>
            </a:r>
            <a:r>
              <a:rPr lang="en-US" altLang="zh-TW" sz="1600" dirty="0">
                <a:latin typeface="Calibri" panose="020F0502020204030204" pitchFamily="34" charset="0"/>
              </a:rPr>
              <a:t>, 2007, pp. 442-431</a:t>
            </a:r>
            <a:r>
              <a:rPr lang="en-US" altLang="zh-TW" sz="1600" dirty="0" smtClean="0">
                <a:latin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1600" dirty="0">
                <a:latin typeface="Calibri" panose="020F0502020204030204" pitchFamily="34" charset="0"/>
              </a:rPr>
              <a:t>D. </a:t>
            </a:r>
            <a:r>
              <a:rPr lang="en-US" altLang="zh-TW" sz="1600" dirty="0" err="1">
                <a:latin typeface="Calibri" panose="020F0502020204030204" pitchFamily="34" charset="0"/>
              </a:rPr>
              <a:t>Gökçay</a:t>
            </a:r>
            <a:r>
              <a:rPr lang="en-US" altLang="zh-TW" sz="1600" dirty="0">
                <a:latin typeface="Calibri" panose="020F0502020204030204" pitchFamily="34" charset="0"/>
              </a:rPr>
              <a:t>, E. </a:t>
            </a:r>
            <a:r>
              <a:rPr lang="en-US" altLang="zh-TW" sz="1600" dirty="0" err="1">
                <a:latin typeface="Calibri" panose="020F0502020204030204" pitchFamily="34" charset="0"/>
              </a:rPr>
              <a:t>Işbilir</a:t>
            </a:r>
            <a:r>
              <a:rPr lang="en-US" altLang="zh-TW" sz="1600" dirty="0">
                <a:latin typeface="Calibri" panose="020F0502020204030204" pitchFamily="34" charset="0"/>
              </a:rPr>
              <a:t>, G. </a:t>
            </a:r>
            <a:r>
              <a:rPr lang="en-US" altLang="zh-TW" sz="1600" dirty="0" err="1">
                <a:latin typeface="Calibri" panose="020F0502020204030204" pitchFamily="34" charset="0"/>
              </a:rPr>
              <a:t>Yıldırım</a:t>
            </a:r>
            <a:r>
              <a:rPr lang="en-US" altLang="zh-TW" sz="1600" dirty="0">
                <a:latin typeface="Calibri" panose="020F0502020204030204" pitchFamily="34" charset="0"/>
              </a:rPr>
              <a:t>, “Predicting the sentiment in sentences based on words: An Exploratory Study on ANEW and ANET,” in </a:t>
            </a:r>
            <a:r>
              <a:rPr lang="en-US" altLang="zh-TW" sz="1600" i="1" dirty="0">
                <a:latin typeface="Calibri" panose="020F0502020204030204" pitchFamily="34" charset="0"/>
              </a:rPr>
              <a:t>Proc. </a:t>
            </a:r>
            <a:r>
              <a:rPr lang="en-US" altLang="zh-TW" sz="1600" i="1" dirty="0" err="1" smtClean="0">
                <a:latin typeface="Calibri" panose="020F0502020204030204" pitchFamily="34" charset="0"/>
              </a:rPr>
              <a:t>CogInfoCom</a:t>
            </a:r>
            <a:r>
              <a:rPr lang="en-US" altLang="zh-TW" sz="1600" dirty="0" smtClean="0">
                <a:latin typeface="Calibri" panose="020F0502020204030204" pitchFamily="34" charset="0"/>
              </a:rPr>
              <a:t>, 2012, pp</a:t>
            </a:r>
            <a:r>
              <a:rPr lang="en-US" altLang="zh-TW" sz="1600" dirty="0">
                <a:latin typeface="Calibri" panose="020F0502020204030204" pitchFamily="34" charset="0"/>
              </a:rPr>
              <a:t>. </a:t>
            </a:r>
            <a:r>
              <a:rPr lang="en-US" altLang="zh-TW" sz="1600" dirty="0" smtClean="0">
                <a:latin typeface="Calibri" panose="020F0502020204030204" pitchFamily="34" charset="0"/>
              </a:rPr>
              <a:t>715-718.</a:t>
            </a:r>
            <a:endParaRPr lang="en-US" altLang="zh-TW" sz="1600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1600" dirty="0" smtClean="0">
                <a:latin typeface="Calibri" panose="020F0502020204030204" pitchFamily="34" charset="0"/>
              </a:rPr>
              <a:t>N</a:t>
            </a:r>
            <a:r>
              <a:rPr lang="en-US" altLang="zh-TW" sz="1600" dirty="0">
                <a:latin typeface="Calibri" panose="020F0502020204030204" pitchFamily="34" charset="0"/>
              </a:rPr>
              <a:t>. </a:t>
            </a:r>
            <a:r>
              <a:rPr lang="en-US" altLang="zh-TW" sz="1600" dirty="0" err="1">
                <a:latin typeface="Calibri" panose="020F0502020204030204" pitchFamily="34" charset="0"/>
              </a:rPr>
              <a:t>Malandrakis</a:t>
            </a:r>
            <a:r>
              <a:rPr lang="en-US" altLang="zh-TW" sz="1600" dirty="0">
                <a:latin typeface="Calibri" panose="020F0502020204030204" pitchFamily="34" charset="0"/>
              </a:rPr>
              <a:t>, A. Potamianos, E. </a:t>
            </a:r>
            <a:r>
              <a:rPr lang="en-US" altLang="zh-TW" sz="1600" dirty="0" err="1">
                <a:latin typeface="Calibri" panose="020F0502020204030204" pitchFamily="34" charset="0"/>
              </a:rPr>
              <a:t>Iosif</a:t>
            </a:r>
            <a:r>
              <a:rPr lang="en-US" altLang="zh-TW" sz="1600" dirty="0">
                <a:latin typeface="Calibri" panose="020F0502020204030204" pitchFamily="34" charset="0"/>
              </a:rPr>
              <a:t>, and S. Narayanan, “Distributional semantic models for affective text analysis,” </a:t>
            </a:r>
            <a:r>
              <a:rPr lang="en-US" altLang="zh-TW" sz="1600" i="1" dirty="0">
                <a:latin typeface="Calibri" panose="020F0502020204030204" pitchFamily="34" charset="0"/>
              </a:rPr>
              <a:t>IEEE Trans. Audio, Speech, and Language Processing</a:t>
            </a:r>
            <a:r>
              <a:rPr lang="en-US" altLang="zh-TW" sz="1600" dirty="0">
                <a:latin typeface="Calibri" panose="020F0502020204030204" pitchFamily="34" charset="0"/>
              </a:rPr>
              <a:t>, vol. 21, no. 11, pp. 2379-2392, 2013.</a:t>
            </a:r>
            <a:endParaRPr lang="en-US" altLang="zh-TW" sz="16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1600" dirty="0" smtClean="0">
                <a:latin typeface="Calibri" panose="020F0502020204030204" pitchFamily="34" charset="0"/>
              </a:rPr>
              <a:t>A</a:t>
            </a:r>
            <a:r>
              <a:rPr lang="en-US" altLang="zh-TW" sz="1600" dirty="0">
                <a:latin typeface="Calibri" panose="020F0502020204030204" pitchFamily="34" charset="0"/>
              </a:rPr>
              <a:t>. </a:t>
            </a:r>
            <a:r>
              <a:rPr lang="en-US" altLang="zh-TW" sz="1600" dirty="0" err="1">
                <a:latin typeface="Calibri" panose="020F0502020204030204" pitchFamily="34" charset="0"/>
              </a:rPr>
              <a:t>Mehrabian</a:t>
            </a:r>
            <a:r>
              <a:rPr lang="en-US" altLang="zh-TW" sz="1600" dirty="0">
                <a:latin typeface="Calibri" panose="020F0502020204030204" pitchFamily="34" charset="0"/>
              </a:rPr>
              <a:t>, Pleasure-Arousal-Dominance: A General Framework for Describing and Measuring Individual, </a:t>
            </a:r>
            <a:r>
              <a:rPr lang="en-US" altLang="zh-TW" sz="1600" i="1" dirty="0">
                <a:latin typeface="Calibri" panose="020F0502020204030204" pitchFamily="34" charset="0"/>
              </a:rPr>
              <a:t>Current Psychology</a:t>
            </a:r>
            <a:r>
              <a:rPr lang="en-US" altLang="zh-TW" sz="1600" dirty="0">
                <a:latin typeface="Calibri" panose="020F0502020204030204" pitchFamily="34" charset="0"/>
              </a:rPr>
              <a:t>, vol. 15, no. 4, pp. 505-525, 1996</a:t>
            </a:r>
            <a:r>
              <a:rPr lang="en-US" altLang="zh-TW" sz="1600" dirty="0" smtClean="0">
                <a:latin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1600" dirty="0" smtClean="0">
                <a:latin typeface="Calibri" panose="020F0502020204030204" pitchFamily="34" charset="0"/>
              </a:rPr>
              <a:t>T</a:t>
            </a:r>
            <a:r>
              <a:rPr lang="en-US" altLang="zh-TW" sz="1600" dirty="0">
                <a:latin typeface="Calibri" panose="020F0502020204030204" pitchFamily="34" charset="0"/>
              </a:rPr>
              <a:t>. </a:t>
            </a:r>
            <a:r>
              <a:rPr lang="en-US" altLang="zh-TW" sz="1600" dirty="0" err="1">
                <a:latin typeface="Calibri" panose="020F0502020204030204" pitchFamily="34" charset="0"/>
              </a:rPr>
              <a:t>Mikolov</a:t>
            </a:r>
            <a:r>
              <a:rPr lang="en-US" altLang="zh-TW" sz="1600" dirty="0">
                <a:latin typeface="Calibri" panose="020F0502020204030204" pitchFamily="34" charset="0"/>
              </a:rPr>
              <a:t>, K. Chen, G. </a:t>
            </a:r>
            <a:r>
              <a:rPr lang="en-US" altLang="zh-TW" sz="1600" dirty="0" err="1">
                <a:latin typeface="Calibri" panose="020F0502020204030204" pitchFamily="34" charset="0"/>
              </a:rPr>
              <a:t>Corrado</a:t>
            </a:r>
            <a:r>
              <a:rPr lang="en-US" altLang="zh-TW" sz="1600" dirty="0">
                <a:latin typeface="Calibri" panose="020F0502020204030204" pitchFamily="34" charset="0"/>
              </a:rPr>
              <a:t>, and J. Dean, “Efficient estimation of word representations in vector space,” in </a:t>
            </a:r>
            <a:r>
              <a:rPr lang="en-US" altLang="zh-TW" sz="1600" i="1" dirty="0">
                <a:latin typeface="Calibri" panose="020F0502020204030204" pitchFamily="34" charset="0"/>
              </a:rPr>
              <a:t>Proc. ICLR</a:t>
            </a:r>
            <a:r>
              <a:rPr lang="en-US" altLang="zh-TW" sz="1600" dirty="0">
                <a:latin typeface="Calibri" panose="020F0502020204030204" pitchFamily="34" charset="0"/>
              </a:rPr>
              <a:t>, </a:t>
            </a:r>
            <a:r>
              <a:rPr lang="en-US" altLang="zh-TW" sz="1600" dirty="0" smtClean="0">
                <a:latin typeface="Calibri" panose="020F0502020204030204" pitchFamily="34" charset="0"/>
              </a:rPr>
              <a:t>2013a.</a:t>
            </a: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1600" dirty="0">
                <a:latin typeface="Calibri" panose="020F0502020204030204" pitchFamily="34" charset="0"/>
              </a:rPr>
              <a:t>T. </a:t>
            </a:r>
            <a:r>
              <a:rPr lang="en-US" altLang="zh-TW" sz="1600" dirty="0" err="1">
                <a:latin typeface="Calibri" panose="020F0502020204030204" pitchFamily="34" charset="0"/>
              </a:rPr>
              <a:t>Mikolov</a:t>
            </a:r>
            <a:r>
              <a:rPr lang="en-US" altLang="zh-TW" sz="1600" dirty="0">
                <a:latin typeface="Calibri" panose="020F0502020204030204" pitchFamily="34" charset="0"/>
              </a:rPr>
              <a:t>, I. </a:t>
            </a:r>
            <a:r>
              <a:rPr lang="en-US" altLang="zh-TW" sz="1600" dirty="0" err="1">
                <a:latin typeface="Calibri" panose="020F0502020204030204" pitchFamily="34" charset="0"/>
              </a:rPr>
              <a:t>Sutskever</a:t>
            </a:r>
            <a:r>
              <a:rPr lang="en-US" altLang="zh-TW" sz="1600" dirty="0">
                <a:latin typeface="Calibri" panose="020F0502020204030204" pitchFamily="34" charset="0"/>
              </a:rPr>
              <a:t>, K. Chen, G. </a:t>
            </a:r>
            <a:r>
              <a:rPr lang="en-US" altLang="zh-TW" sz="1600" dirty="0" err="1">
                <a:latin typeface="Calibri" panose="020F0502020204030204" pitchFamily="34" charset="0"/>
              </a:rPr>
              <a:t>Corrado</a:t>
            </a:r>
            <a:r>
              <a:rPr lang="en-US" altLang="zh-TW" sz="1600" dirty="0">
                <a:latin typeface="Calibri" panose="020F0502020204030204" pitchFamily="34" charset="0"/>
              </a:rPr>
              <a:t>, and J. Dean, “Distributed representations of words and phrases and their compositionality,” in </a:t>
            </a:r>
            <a:r>
              <a:rPr lang="en-US" altLang="zh-TW" sz="1600" i="1" dirty="0">
                <a:latin typeface="Calibri" panose="020F0502020204030204" pitchFamily="34" charset="0"/>
              </a:rPr>
              <a:t>Proc. NIPS</a:t>
            </a:r>
            <a:r>
              <a:rPr lang="en-US" altLang="zh-TW" sz="1600" dirty="0">
                <a:latin typeface="Calibri" panose="020F0502020204030204" pitchFamily="34" charset="0"/>
              </a:rPr>
              <a:t>, </a:t>
            </a:r>
            <a:r>
              <a:rPr lang="en-US" altLang="zh-TW" sz="1600" dirty="0" smtClean="0">
                <a:latin typeface="Calibri" panose="020F0502020204030204" pitchFamily="34" charset="0"/>
              </a:rPr>
              <a:t>2013b, </a:t>
            </a:r>
            <a:r>
              <a:rPr lang="en-US" altLang="zh-TW" sz="1600" dirty="0">
                <a:latin typeface="Calibri" panose="020F0502020204030204" pitchFamily="34" charset="0"/>
              </a:rPr>
              <a:t>pp. 3111-3119.</a:t>
            </a:r>
          </a:p>
          <a:p>
            <a:pPr marL="0" indent="0" eaLnBrk="1" hangingPunct="1">
              <a:spcBef>
                <a:spcPts val="600"/>
              </a:spcBef>
              <a:buSzPct val="100000"/>
              <a:buNone/>
            </a:pPr>
            <a:endParaRPr lang="en-US" altLang="zh-TW" sz="16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07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zh-TW" sz="160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9786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effectLst/>
                <a:latin typeface="Calibri" panose="020F0502020204030204" pitchFamily="34" charset="0"/>
              </a:rPr>
              <a:t>Reference</a:t>
            </a:r>
            <a:endParaRPr lang="zh-TW" altLang="en-US" sz="40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6400"/>
            <a:ext cx="8305800" cy="4648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1600" dirty="0" smtClean="0">
                <a:latin typeface="Calibri" panose="020F0502020204030204" pitchFamily="34" charset="0"/>
              </a:rPr>
              <a:t>M</a:t>
            </a:r>
            <a:r>
              <a:rPr lang="en-US" altLang="zh-TW" sz="1600" dirty="0">
                <a:latin typeface="Calibri" panose="020F0502020204030204" pitchFamily="34" charset="0"/>
              </a:rPr>
              <a:t>. E. Newman, “Modularity and community structure in networks,” in </a:t>
            </a:r>
            <a:r>
              <a:rPr lang="en-US" altLang="zh-TW" sz="1600" i="1" dirty="0" smtClean="0">
                <a:latin typeface="Calibri" panose="020F0502020204030204" pitchFamily="34" charset="0"/>
              </a:rPr>
              <a:t>Proc. </a:t>
            </a:r>
            <a:r>
              <a:rPr lang="en-US" altLang="zh-TW" sz="1600" i="1" dirty="0">
                <a:latin typeface="Calibri" panose="020F0502020204030204" pitchFamily="34" charset="0"/>
              </a:rPr>
              <a:t>National Academy of Sciences</a:t>
            </a:r>
            <a:r>
              <a:rPr lang="en-US" altLang="zh-TW" sz="1600" dirty="0">
                <a:latin typeface="Calibri" panose="020F0502020204030204" pitchFamily="34" charset="0"/>
              </a:rPr>
              <a:t>, vol. 103, no. 23, pp. 8577-8582, 2006.</a:t>
            </a: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1600" dirty="0" smtClean="0">
                <a:latin typeface="Calibri" panose="020F0502020204030204" pitchFamily="34" charset="0"/>
              </a:rPr>
              <a:t>G</a:t>
            </a:r>
            <a:r>
              <a:rPr lang="en-US" altLang="zh-TW" sz="1600" dirty="0">
                <a:latin typeface="Calibri" panose="020F0502020204030204" pitchFamily="34" charset="0"/>
              </a:rPr>
              <a:t>. </a:t>
            </a:r>
            <a:r>
              <a:rPr lang="en-US" altLang="zh-TW" sz="1600" dirty="0" err="1">
                <a:latin typeface="Calibri" panose="020F0502020204030204" pitchFamily="34" charset="0"/>
              </a:rPr>
              <a:t>Paltoglou</a:t>
            </a:r>
            <a:r>
              <a:rPr lang="en-US" altLang="zh-TW" sz="1600" dirty="0">
                <a:latin typeface="Calibri" panose="020F0502020204030204" pitchFamily="34" charset="0"/>
              </a:rPr>
              <a:t>, M. </a:t>
            </a:r>
            <a:r>
              <a:rPr lang="en-US" altLang="zh-TW" sz="1600" dirty="0" err="1">
                <a:latin typeface="Calibri" panose="020F0502020204030204" pitchFamily="34" charset="0"/>
              </a:rPr>
              <a:t>Theunis</a:t>
            </a:r>
            <a:r>
              <a:rPr lang="en-US" altLang="zh-TW" sz="1600" dirty="0">
                <a:latin typeface="Calibri" panose="020F0502020204030204" pitchFamily="34" charset="0"/>
              </a:rPr>
              <a:t>, A. </a:t>
            </a:r>
            <a:r>
              <a:rPr lang="en-US" altLang="zh-TW" sz="1600" dirty="0" err="1">
                <a:latin typeface="Calibri" panose="020F0502020204030204" pitchFamily="34" charset="0"/>
              </a:rPr>
              <a:t>Kappas</a:t>
            </a:r>
            <a:r>
              <a:rPr lang="en-US" altLang="zh-TW" sz="1600" dirty="0">
                <a:latin typeface="Calibri" panose="020F0502020204030204" pitchFamily="34" charset="0"/>
              </a:rPr>
              <a:t>, and M. </a:t>
            </a:r>
            <a:r>
              <a:rPr lang="en-US" altLang="zh-TW" sz="1600" dirty="0" err="1">
                <a:latin typeface="Calibri" panose="020F0502020204030204" pitchFamily="34" charset="0"/>
              </a:rPr>
              <a:t>Thelwall</a:t>
            </a:r>
            <a:r>
              <a:rPr lang="en-US" altLang="zh-TW" sz="1600" dirty="0">
                <a:latin typeface="Calibri" panose="020F0502020204030204" pitchFamily="34" charset="0"/>
              </a:rPr>
              <a:t>, “Predicting emotional responses to long informal text,” </a:t>
            </a:r>
            <a:r>
              <a:rPr lang="en-US" altLang="zh-TW" sz="1600" i="1" dirty="0">
                <a:latin typeface="Calibri" panose="020F0502020204030204" pitchFamily="34" charset="0"/>
              </a:rPr>
              <a:t>IEEE Trans. Affective Computing</a:t>
            </a:r>
            <a:r>
              <a:rPr lang="en-US" altLang="zh-TW" sz="1600" dirty="0">
                <a:latin typeface="Calibri" panose="020F0502020204030204" pitchFamily="34" charset="0"/>
              </a:rPr>
              <a:t>, vol. 4, no. 1, pp.106-115, 2013. </a:t>
            </a:r>
            <a:endParaRPr lang="en-US" altLang="zh-TW" sz="16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1600" dirty="0" smtClean="0">
                <a:latin typeface="Calibri" panose="020F0502020204030204" pitchFamily="34" charset="0"/>
              </a:rPr>
              <a:t>D</a:t>
            </a:r>
            <a:r>
              <a:rPr lang="en-US" altLang="zh-TW" sz="1600" dirty="0">
                <a:latin typeface="Calibri" panose="020F0502020204030204" pitchFamily="34" charset="0"/>
              </a:rPr>
              <a:t>. Rao, and D. </a:t>
            </a:r>
            <a:r>
              <a:rPr lang="en-US" altLang="zh-TW" sz="1600" dirty="0" err="1">
                <a:latin typeface="Calibri" panose="020F0502020204030204" pitchFamily="34" charset="0"/>
              </a:rPr>
              <a:t>Ravichandran</a:t>
            </a:r>
            <a:r>
              <a:rPr lang="en-US" altLang="zh-TW" sz="1600" dirty="0">
                <a:latin typeface="Calibri" panose="020F0502020204030204" pitchFamily="34" charset="0"/>
              </a:rPr>
              <a:t>, “Semi-supervised polarity lexicon induction,” in </a:t>
            </a:r>
            <a:r>
              <a:rPr lang="en-US" altLang="zh-TW" sz="1600" i="1" dirty="0">
                <a:latin typeface="Calibri" panose="020F0502020204030204" pitchFamily="34" charset="0"/>
              </a:rPr>
              <a:t>Proc. EACL</a:t>
            </a:r>
            <a:r>
              <a:rPr lang="en-US" altLang="zh-TW" sz="1600" dirty="0">
                <a:latin typeface="Calibri" panose="020F0502020204030204" pitchFamily="34" charset="0"/>
              </a:rPr>
              <a:t>, 2009, pp. 675–682.</a:t>
            </a: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1600" dirty="0" smtClean="0">
                <a:latin typeface="Calibri" panose="020F0502020204030204" pitchFamily="34" charset="0"/>
              </a:rPr>
              <a:t>J</a:t>
            </a:r>
            <a:r>
              <a:rPr lang="en-US" altLang="zh-TW" sz="1600" dirty="0">
                <a:latin typeface="Calibri" panose="020F0502020204030204" pitchFamily="34" charset="0"/>
              </a:rPr>
              <a:t>. A. Russell, “A </a:t>
            </a:r>
            <a:r>
              <a:rPr lang="en-US" altLang="zh-TW" sz="1600" dirty="0" err="1">
                <a:latin typeface="Calibri" panose="020F0502020204030204" pitchFamily="34" charset="0"/>
              </a:rPr>
              <a:t>circumplex</a:t>
            </a:r>
            <a:r>
              <a:rPr lang="en-US" altLang="zh-TW" sz="1600" dirty="0">
                <a:latin typeface="Calibri" panose="020F0502020204030204" pitchFamily="34" charset="0"/>
              </a:rPr>
              <a:t> model of affect,” </a:t>
            </a:r>
            <a:r>
              <a:rPr lang="en-US" altLang="zh-TW" sz="1600" i="1" dirty="0">
                <a:latin typeface="Calibri" panose="020F0502020204030204" pitchFamily="34" charset="0"/>
              </a:rPr>
              <a:t>Journal of personality and social psychology</a:t>
            </a:r>
            <a:r>
              <a:rPr lang="en-US" altLang="zh-TW" sz="1600" dirty="0">
                <a:latin typeface="Calibri" panose="020F0502020204030204" pitchFamily="34" charset="0"/>
              </a:rPr>
              <a:t>, vol. 39, no. 6, pp. 1161, 1980</a:t>
            </a:r>
            <a:r>
              <a:rPr lang="en-US" altLang="zh-TW" sz="1600" dirty="0" smtClean="0">
                <a:latin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1600" dirty="0">
                <a:latin typeface="Calibri" panose="020F0502020204030204" pitchFamily="34" charset="0"/>
              </a:rPr>
              <a:t>J. Wang, </a:t>
            </a:r>
            <a:r>
              <a:rPr lang="en-US" altLang="zh-TW" sz="1600" dirty="0" smtClean="0">
                <a:latin typeface="Calibri" panose="020F0502020204030204" pitchFamily="34" charset="0"/>
              </a:rPr>
              <a:t>L</a:t>
            </a:r>
            <a:r>
              <a:rPr lang="en-US" altLang="zh-TW" sz="1600" dirty="0">
                <a:latin typeface="Calibri" panose="020F0502020204030204" pitchFamily="34" charset="0"/>
              </a:rPr>
              <a:t>. C. Yu, </a:t>
            </a:r>
            <a:r>
              <a:rPr lang="en-US" altLang="zh-TW" sz="1600" dirty="0" smtClean="0">
                <a:latin typeface="Calibri" panose="020F0502020204030204" pitchFamily="34" charset="0"/>
              </a:rPr>
              <a:t>K</a:t>
            </a:r>
            <a:r>
              <a:rPr lang="en-US" altLang="zh-TW" sz="1600" dirty="0">
                <a:latin typeface="Calibri" panose="020F0502020204030204" pitchFamily="34" charset="0"/>
              </a:rPr>
              <a:t>. R. Lai and X. Zhang, “Predicting Valence-Arousal Ratings of Words Using a Weighted Graph </a:t>
            </a:r>
            <a:r>
              <a:rPr lang="en-US" altLang="zh-TW" sz="1600" dirty="0" smtClean="0">
                <a:latin typeface="Calibri" panose="020F0502020204030204" pitchFamily="34" charset="0"/>
              </a:rPr>
              <a:t>Method,” </a:t>
            </a:r>
            <a:r>
              <a:rPr lang="en-US" altLang="zh-TW" sz="1600" dirty="0">
                <a:latin typeface="Calibri" panose="020F0502020204030204" pitchFamily="34" charset="0"/>
              </a:rPr>
              <a:t>in </a:t>
            </a:r>
            <a:r>
              <a:rPr lang="en-US" altLang="zh-TW" sz="1600" i="1" dirty="0">
                <a:latin typeface="Calibri" panose="020F0502020204030204" pitchFamily="34" charset="0"/>
              </a:rPr>
              <a:t>Proc. ACII</a:t>
            </a:r>
            <a:r>
              <a:rPr lang="en-US" altLang="zh-TW" sz="1600" dirty="0">
                <a:latin typeface="Calibri" panose="020F0502020204030204" pitchFamily="34" charset="0"/>
              </a:rPr>
              <a:t>, </a:t>
            </a:r>
            <a:r>
              <a:rPr lang="en-US" altLang="zh-TW" sz="1600" dirty="0" smtClean="0">
                <a:latin typeface="Calibri" panose="020F0502020204030204" pitchFamily="34" charset="0"/>
              </a:rPr>
              <a:t>2015, </a:t>
            </a:r>
            <a:r>
              <a:rPr lang="en-US" altLang="zh-TW" sz="1600" dirty="0">
                <a:latin typeface="Calibri" panose="020F0502020204030204" pitchFamily="34" charset="0"/>
              </a:rPr>
              <a:t>pp. </a:t>
            </a:r>
            <a:r>
              <a:rPr lang="en-US" altLang="zh-TW" sz="1600" dirty="0" smtClean="0">
                <a:latin typeface="Calibri" panose="020F0502020204030204" pitchFamily="34" charset="0"/>
              </a:rPr>
              <a:t>415-420</a:t>
            </a: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1600" dirty="0" smtClean="0">
                <a:latin typeface="Calibri" panose="020F0502020204030204" pitchFamily="34" charset="0"/>
              </a:rPr>
              <a:t>W</a:t>
            </a:r>
            <a:r>
              <a:rPr lang="en-US" altLang="zh-TW" sz="1600" dirty="0">
                <a:latin typeface="Calibri" panose="020F0502020204030204" pitchFamily="34" charset="0"/>
              </a:rPr>
              <a:t>. L. Wei, C. H. Wu, and J. C. Lin, “A regression approach to affective rating of Chinese words from ANEW,” in </a:t>
            </a:r>
            <a:r>
              <a:rPr lang="en-US" altLang="zh-TW" sz="1600" i="1" dirty="0">
                <a:latin typeface="Calibri" panose="020F0502020204030204" pitchFamily="34" charset="0"/>
              </a:rPr>
              <a:t>Proc. ACII</a:t>
            </a:r>
            <a:r>
              <a:rPr lang="en-US" altLang="zh-TW" sz="1600" dirty="0">
                <a:latin typeface="Calibri" panose="020F0502020204030204" pitchFamily="34" charset="0"/>
              </a:rPr>
              <a:t>, 2011, pp. 121-131</a:t>
            </a:r>
            <a:r>
              <a:rPr lang="en-US" altLang="zh-TW" sz="1600" dirty="0" smtClean="0">
                <a:latin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1600" dirty="0" smtClean="0">
                <a:latin typeface="Calibri" panose="020F0502020204030204" pitchFamily="34" charset="0"/>
              </a:rPr>
              <a:t>L. C. </a:t>
            </a:r>
            <a:r>
              <a:rPr lang="en-US" altLang="zh-TW" sz="1600" dirty="0">
                <a:latin typeface="Calibri" panose="020F0502020204030204" pitchFamily="34" charset="0"/>
              </a:rPr>
              <a:t>Yu, </a:t>
            </a:r>
            <a:r>
              <a:rPr lang="en-US" altLang="zh-TW" sz="1600" dirty="0" smtClean="0">
                <a:latin typeface="Calibri" panose="020F0502020204030204" pitchFamily="34" charset="0"/>
              </a:rPr>
              <a:t>J. </a:t>
            </a:r>
            <a:r>
              <a:rPr lang="en-US" altLang="zh-TW" sz="1600" dirty="0">
                <a:latin typeface="Calibri" panose="020F0502020204030204" pitchFamily="34" charset="0"/>
              </a:rPr>
              <a:t>Wang, K. </a:t>
            </a:r>
            <a:r>
              <a:rPr lang="en-US" altLang="zh-TW" sz="1600" dirty="0" smtClean="0">
                <a:latin typeface="Calibri" panose="020F0502020204030204" pitchFamily="34" charset="0"/>
              </a:rPr>
              <a:t>R. </a:t>
            </a:r>
            <a:r>
              <a:rPr lang="en-US" altLang="zh-TW" sz="1600" dirty="0">
                <a:latin typeface="Calibri" panose="020F0502020204030204" pitchFamily="34" charset="0"/>
              </a:rPr>
              <a:t>Lai and </a:t>
            </a:r>
            <a:r>
              <a:rPr lang="en-US" altLang="zh-TW" sz="1600" dirty="0" smtClean="0">
                <a:latin typeface="Calibri" panose="020F0502020204030204" pitchFamily="34" charset="0"/>
              </a:rPr>
              <a:t>X. </a:t>
            </a:r>
            <a:r>
              <a:rPr lang="en-US" altLang="zh-TW" sz="1600" dirty="0">
                <a:latin typeface="Calibri" panose="020F0502020204030204" pitchFamily="34" charset="0"/>
              </a:rPr>
              <a:t>Zhang, “Predicting Valence-Arousal Ratings of Words Using a Weighted Graph Method,” in </a:t>
            </a:r>
            <a:r>
              <a:rPr lang="en-US" altLang="zh-TW" sz="1600" i="1" dirty="0">
                <a:latin typeface="Calibri" panose="020F0502020204030204" pitchFamily="34" charset="0"/>
              </a:rPr>
              <a:t>Proc. </a:t>
            </a:r>
            <a:r>
              <a:rPr lang="en-US" altLang="zh-TW" sz="1600" i="1" dirty="0" smtClean="0">
                <a:latin typeface="Calibri" panose="020F0502020204030204" pitchFamily="34" charset="0"/>
              </a:rPr>
              <a:t>ACL</a:t>
            </a:r>
            <a:r>
              <a:rPr lang="en-US" altLang="zh-TW" sz="1600" dirty="0" smtClean="0">
                <a:latin typeface="Calibri" panose="020F0502020204030204" pitchFamily="34" charset="0"/>
              </a:rPr>
              <a:t>, 2015, </a:t>
            </a:r>
            <a:r>
              <a:rPr lang="en-US" altLang="zh-TW" sz="1600" dirty="0">
                <a:latin typeface="Calibri" panose="020F0502020204030204" pitchFamily="34" charset="0"/>
              </a:rPr>
              <a:t>pp. </a:t>
            </a:r>
            <a:r>
              <a:rPr lang="en-US" altLang="zh-TW" sz="1600" dirty="0" smtClean="0">
                <a:latin typeface="Calibri" panose="020F0502020204030204" pitchFamily="34" charset="0"/>
              </a:rPr>
              <a:t>788-793.</a:t>
            </a: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1600" dirty="0" smtClean="0">
                <a:latin typeface="Calibri" panose="020F0502020204030204" pitchFamily="34" charset="0"/>
              </a:rPr>
              <a:t>L. C. Yu </a:t>
            </a:r>
            <a:r>
              <a:rPr lang="en-US" altLang="zh-TW" sz="1600" dirty="0">
                <a:latin typeface="Calibri" panose="020F0502020204030204" pitchFamily="34" charset="0"/>
              </a:rPr>
              <a:t>et al., </a:t>
            </a:r>
            <a:r>
              <a:rPr lang="en-US" altLang="zh-TW" sz="1600" dirty="0" smtClean="0">
                <a:latin typeface="Calibri" panose="020F0502020204030204" pitchFamily="34" charset="0"/>
              </a:rPr>
              <a:t>“Building </a:t>
            </a:r>
            <a:r>
              <a:rPr lang="en-US" altLang="zh-TW" sz="1600" dirty="0">
                <a:latin typeface="Calibri" panose="020F0502020204030204" pitchFamily="34" charset="0"/>
              </a:rPr>
              <a:t>Chinese Affective Resources in Valence-Arousal </a:t>
            </a:r>
            <a:r>
              <a:rPr lang="en-US" altLang="zh-TW" sz="1600" dirty="0" smtClean="0">
                <a:latin typeface="Calibri" panose="020F0502020204030204" pitchFamily="34" charset="0"/>
              </a:rPr>
              <a:t>Dimensions,” </a:t>
            </a:r>
            <a:r>
              <a:rPr lang="en-US" altLang="zh-TW" sz="1600" dirty="0">
                <a:latin typeface="Calibri" panose="020F0502020204030204" pitchFamily="34" charset="0"/>
              </a:rPr>
              <a:t>submitted to </a:t>
            </a:r>
            <a:r>
              <a:rPr lang="en-US" altLang="zh-TW" sz="1600" i="1" dirty="0">
                <a:latin typeface="Calibri" panose="020F0502020204030204" pitchFamily="34" charset="0"/>
              </a:rPr>
              <a:t>LREC </a:t>
            </a:r>
            <a:r>
              <a:rPr lang="en-US" altLang="zh-TW" sz="1600" i="1" dirty="0" smtClean="0">
                <a:latin typeface="Calibri" panose="020F0502020204030204" pitchFamily="34" charset="0"/>
              </a:rPr>
              <a:t>2016</a:t>
            </a:r>
            <a:r>
              <a:rPr lang="en-US" altLang="zh-TW" sz="1600" dirty="0" smtClean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6098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4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effectLst/>
                <a:latin typeface="Calibri" panose="020F0502020204030204" pitchFamily="34" charset="0"/>
              </a:rPr>
              <a:t>Valence-Arousal (VA) Space</a:t>
            </a:r>
            <a:endParaRPr lang="zh-TW" altLang="en-US" sz="40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828800"/>
            <a:ext cx="8305800" cy="4419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Valence</a:t>
            </a:r>
            <a:r>
              <a:rPr lang="en-US" altLang="zh-TW" sz="2400" dirty="0" smtClean="0"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spcBef>
                <a:spcPts val="600"/>
              </a:spcBef>
              <a:buSzPct val="100000"/>
            </a:pPr>
            <a:r>
              <a:rPr lang="en-US" altLang="zh-TW" sz="2000" dirty="0" smtClean="0">
                <a:latin typeface="Calibri" panose="020F0502020204030204" pitchFamily="34" charset="0"/>
              </a:rPr>
              <a:t>degree of pleasant and unpleasant (or positive and negative) feelings</a:t>
            </a:r>
            <a:endParaRPr lang="zh-TW" altLang="en-US" sz="20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Arousal</a:t>
            </a:r>
          </a:p>
          <a:p>
            <a:pPr lvl="1" eaLnBrk="1" hangingPunct="1">
              <a:spcBef>
                <a:spcPts val="600"/>
              </a:spcBef>
              <a:buSzPct val="100000"/>
            </a:pPr>
            <a:r>
              <a:rPr lang="en-US" altLang="zh-TW" sz="2000" dirty="0" smtClean="0">
                <a:latin typeface="Calibri" panose="020F0502020204030204" pitchFamily="34" charset="0"/>
              </a:rPr>
              <a:t>degree of excitement and calm</a:t>
            </a: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A point in the VA space</a:t>
            </a:r>
            <a:br>
              <a:rPr lang="en-US" altLang="zh-TW" sz="2400" dirty="0" smtClean="0">
                <a:latin typeface="Calibri" panose="020F0502020204030204" pitchFamily="34" charset="0"/>
              </a:rPr>
            </a:br>
            <a:r>
              <a:rPr lang="en-US" altLang="zh-TW" sz="2400" dirty="0" smtClean="0">
                <a:latin typeface="Calibri" panose="020F0502020204030204" pitchFamily="34" charset="0"/>
              </a:rPr>
              <a:t>represents an affect state</a:t>
            </a:r>
            <a:br>
              <a:rPr lang="en-US" altLang="zh-TW" sz="2400" dirty="0" smtClean="0">
                <a:latin typeface="Calibri" panose="020F0502020204030204" pitchFamily="34" charset="0"/>
              </a:rPr>
            </a:br>
            <a:r>
              <a:rPr lang="en-US" altLang="zh-TW" sz="2400" dirty="0" smtClean="0">
                <a:latin typeface="Calibri" panose="020F0502020204030204" pitchFamily="34" charset="0"/>
              </a:rPr>
              <a:t>of a word/sentence/document </a:t>
            </a:r>
          </a:p>
          <a:p>
            <a:pPr eaLnBrk="1" hangingPunct="1">
              <a:spcBef>
                <a:spcPts val="600"/>
              </a:spcBef>
              <a:buSzPct val="100000"/>
            </a:pPr>
            <a:endParaRPr lang="zh-TW" altLang="en-US" sz="280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104083"/>
              </p:ext>
            </p:extLst>
          </p:nvPr>
        </p:nvGraphicFramePr>
        <p:xfrm>
          <a:off x="4529992" y="3000924"/>
          <a:ext cx="4390507" cy="3263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2" name="Visio" r:id="rId5" imgW="4564969" imgH="3473299" progId="Visio.Drawing.11">
                  <p:embed/>
                </p:oleObj>
              </mc:Choice>
              <mc:Fallback>
                <p:oleObj name="Visio" r:id="rId5" imgW="4564969" imgH="347329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992" y="3000924"/>
                        <a:ext cx="4390507" cy="3263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866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4770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501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effectLst/>
                <a:latin typeface="Calibri" panose="020F0502020204030204" pitchFamily="34" charset="0"/>
              </a:rPr>
              <a:t>Categorical Sentiment Analysis</a:t>
            </a:r>
            <a:endParaRPr lang="zh-TW" altLang="en-US" sz="40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057400"/>
            <a:ext cx="7391400" cy="4191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Classify given texts into a set of predefined categories  </a:t>
            </a:r>
          </a:p>
        </p:txBody>
      </p:sp>
      <p:pic>
        <p:nvPicPr>
          <p:cNvPr id="3" name="圖片 2" descr="畫面剪輯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895600"/>
            <a:ext cx="4038600" cy="306886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685323" y="5997769"/>
            <a:ext cx="2172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r>
              <a:rPr lang="en-US" altLang="zh-TW" sz="1200" dirty="0" smtClean="0">
                <a:solidFill>
                  <a:srgbClr val="CC3300"/>
                </a:solidFill>
              </a:rPr>
              <a:t>:</a:t>
            </a:r>
            <a:r>
              <a:rPr lang="zh-TW" altLang="en-US" sz="1200" dirty="0" smtClean="0">
                <a:solidFill>
                  <a:srgbClr val="CC3300"/>
                </a:solidFill>
              </a:rPr>
              <a:t> </a:t>
            </a:r>
            <a:r>
              <a:rPr lang="en-US" altLang="zh-TW" sz="1200" dirty="0">
                <a:solidFill>
                  <a:srgbClr val="CC3300"/>
                </a:solidFill>
              </a:rPr>
              <a:t>http://dailyview.tw/</a:t>
            </a:r>
            <a:endParaRPr lang="zh-TW" altLang="en-US" sz="12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90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3246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501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effectLst/>
                <a:latin typeface="Calibri" panose="020F0502020204030204" pitchFamily="34" charset="0"/>
              </a:rPr>
              <a:t>Dimensional Sentiment Analysis</a:t>
            </a:r>
            <a:endParaRPr lang="zh-TW" altLang="en-US" sz="40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05000"/>
            <a:ext cx="8001000" cy="10668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Determine </a:t>
            </a:r>
            <a:r>
              <a:rPr lang="en-US" altLang="zh-TW" sz="2400" dirty="0">
                <a:latin typeface="Calibri" panose="020F0502020204030204" pitchFamily="34" charset="0"/>
              </a:rPr>
              <a:t>the degrees of valence and arousal of given </a:t>
            </a:r>
            <a:r>
              <a:rPr lang="en-US" altLang="zh-TW" sz="2400" dirty="0" smtClean="0">
                <a:latin typeface="Calibri" panose="020F0502020204030204" pitchFamily="34" charset="0"/>
              </a:rPr>
              <a:t>texts</a:t>
            </a: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Provide </a:t>
            </a:r>
            <a:r>
              <a:rPr lang="en-US" altLang="zh-TW" sz="2400" dirty="0">
                <a:latin typeface="Calibri" panose="020F0502020204030204" pitchFamily="34" charset="0"/>
              </a:rPr>
              <a:t>a more </a:t>
            </a:r>
            <a:r>
              <a:rPr lang="en-US" altLang="zh-TW" sz="2400" dirty="0">
                <a:solidFill>
                  <a:srgbClr val="0000FF"/>
                </a:solidFill>
                <a:latin typeface="Calibri" panose="020F0502020204030204" pitchFamily="34" charset="0"/>
              </a:rPr>
              <a:t>fine-grained</a:t>
            </a:r>
            <a:r>
              <a:rPr lang="en-US" altLang="zh-TW" sz="2400" dirty="0">
                <a:latin typeface="Calibri" panose="020F0502020204030204" pitchFamily="34" charset="0"/>
              </a:rPr>
              <a:t> sentiment analysis   </a:t>
            </a:r>
            <a:endParaRPr lang="en-US" altLang="zh-TW" sz="2400" dirty="0" smtClean="0">
              <a:latin typeface="Calibri" panose="020F0502020204030204" pitchFamily="34" charset="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73526" y="2895600"/>
            <a:ext cx="8665674" cy="2316285"/>
            <a:chOff x="173526" y="2971800"/>
            <a:chExt cx="8665674" cy="2316285"/>
          </a:xfrm>
        </p:grpSpPr>
        <p:sp>
          <p:nvSpPr>
            <p:cNvPr id="7" name="文字方塊 8"/>
            <p:cNvSpPr txBox="1">
              <a:spLocks noChangeArrowheads="1"/>
            </p:cNvSpPr>
            <p:nvPr/>
          </p:nvSpPr>
          <p:spPr bwMode="auto">
            <a:xfrm>
              <a:off x="173526" y="3276600"/>
              <a:ext cx="12298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600" b="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福</a:t>
              </a:r>
              <a:r>
                <a:rPr lang="zh-TW" altLang="en-US" sz="1600" b="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斯 </a:t>
              </a:r>
              <a:r>
                <a:rPr lang="en-US" altLang="zh-TW" sz="1600" b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volkswagen</a:t>
              </a:r>
              <a:endParaRPr lang="zh-TW" altLang="en-US" sz="1600" b="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8" name="圖片 9" descr="畫面剪輯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663" y="3344985"/>
              <a:ext cx="3538537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圖片 10" descr="畫面剪輯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313" y="3346940"/>
              <a:ext cx="3455987" cy="190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字方塊 2"/>
            <p:cNvSpPr txBox="1">
              <a:spLocks noChangeArrowheads="1"/>
            </p:cNvSpPr>
            <p:nvPr/>
          </p:nvSpPr>
          <p:spPr bwMode="auto">
            <a:xfrm>
              <a:off x="2307432" y="2975653"/>
              <a:ext cx="20891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b="0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Two months ago</a:t>
              </a:r>
              <a:endParaRPr lang="zh-TW" altLang="en-US" b="0" dirty="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1" name="文字方塊 11"/>
            <p:cNvSpPr txBox="1">
              <a:spLocks noChangeArrowheads="1"/>
            </p:cNvSpPr>
            <p:nvPr/>
          </p:nvSpPr>
          <p:spPr bwMode="auto">
            <a:xfrm>
              <a:off x="6172200" y="2971800"/>
              <a:ext cx="20716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b="0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Latest one month</a:t>
              </a:r>
              <a:endParaRPr lang="zh-TW" altLang="en-US" b="0" dirty="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484313" y="4822991"/>
            <a:ext cx="7353300" cy="1554364"/>
            <a:chOff x="1484313" y="4899191"/>
            <a:chExt cx="7353300" cy="1554364"/>
          </a:xfrm>
        </p:grpSpPr>
        <p:pic>
          <p:nvPicPr>
            <p:cNvPr id="2" name="圖片 1" descr="畫面剪輯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663" y="4899191"/>
              <a:ext cx="3536950" cy="1541748"/>
            </a:xfrm>
            <a:prstGeom prst="rect">
              <a:avLst/>
            </a:prstGeom>
          </p:spPr>
        </p:pic>
        <p:pic>
          <p:nvPicPr>
            <p:cNvPr id="5" name="圖片 4" descr="畫面剪輯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313" y="4910426"/>
              <a:ext cx="3460928" cy="1543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213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effectLst/>
                <a:latin typeface="Calibri" panose="020F0502020204030204" pitchFamily="34" charset="0"/>
              </a:rPr>
              <a:t>Related Work </a:t>
            </a:r>
            <a:r>
              <a:rPr lang="zh-TW" altLang="en-US" sz="4000" dirty="0" smtClean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sz="4000" dirty="0" smtClean="0">
                <a:effectLst/>
                <a:latin typeface="Calibri" panose="020F0502020204030204" pitchFamily="34" charset="0"/>
              </a:rPr>
              <a:t>Sentiment Lexicon</a:t>
            </a:r>
            <a:endParaRPr lang="zh-TW" altLang="en-US" sz="40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828800"/>
            <a:ext cx="8305800" cy="4419600"/>
          </a:xfrm>
        </p:spPr>
        <p:txBody>
          <a:bodyPr/>
          <a:lstStyle/>
          <a:p>
            <a:pPr eaLnBrk="1" hangingPunct="1">
              <a:spcBef>
                <a:spcPts val="300"/>
              </a:spcBef>
              <a:buClr>
                <a:schemeClr val="tx1"/>
              </a:buClr>
              <a:buSzPct val="100000"/>
            </a:pPr>
            <a:r>
              <a:rPr lang="en-US" altLang="zh-TW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Categorical (Polarity Lexicon)</a:t>
            </a:r>
          </a:p>
          <a:p>
            <a:pPr lvl="1" eaLnBrk="1" hangingPunct="1">
              <a:spcBef>
                <a:spcPts val="300"/>
              </a:spcBef>
              <a:buClr>
                <a:schemeClr val="tx1"/>
              </a:buClr>
              <a:buSzPct val="100000"/>
            </a:pPr>
            <a:r>
              <a:rPr lang="en-US" altLang="zh-TW" sz="2000" dirty="0" smtClean="0">
                <a:latin typeface="Calibri" panose="020F0502020204030204" pitchFamily="34" charset="0"/>
              </a:rPr>
              <a:t>General </a:t>
            </a:r>
            <a:r>
              <a:rPr lang="en-US" altLang="zh-TW" sz="2000" dirty="0">
                <a:latin typeface="Calibri" panose="020F0502020204030204" pitchFamily="34" charset="0"/>
              </a:rPr>
              <a:t>Inquirer</a:t>
            </a:r>
          </a:p>
          <a:p>
            <a:pPr lvl="1" eaLnBrk="1" hangingPunct="1">
              <a:spcBef>
                <a:spcPts val="300"/>
              </a:spcBef>
              <a:buClr>
                <a:schemeClr val="tx1"/>
              </a:buClr>
              <a:buSzPct val="100000"/>
            </a:pPr>
            <a:r>
              <a:rPr lang="en-US" altLang="zh-TW" sz="2000" dirty="0" smtClean="0">
                <a:latin typeface="Calibri" panose="020F0502020204030204" pitchFamily="34" charset="0"/>
              </a:rPr>
              <a:t>Liu's </a:t>
            </a:r>
            <a:r>
              <a:rPr lang="en-US" altLang="zh-TW" sz="2000" dirty="0">
                <a:latin typeface="Calibri" panose="020F0502020204030204" pitchFamily="34" charset="0"/>
              </a:rPr>
              <a:t>Opinion Lexicon</a:t>
            </a:r>
          </a:p>
          <a:p>
            <a:pPr lvl="1" eaLnBrk="1" hangingPunct="1">
              <a:spcBef>
                <a:spcPts val="300"/>
              </a:spcBef>
              <a:buClr>
                <a:schemeClr val="tx1"/>
              </a:buClr>
              <a:buSzPct val="100000"/>
            </a:pPr>
            <a:r>
              <a:rPr lang="en-US" altLang="zh-TW" sz="2000" dirty="0">
                <a:latin typeface="Calibri" panose="020F0502020204030204" pitchFamily="34" charset="0"/>
              </a:rPr>
              <a:t>MPQA Subjectivity </a:t>
            </a:r>
            <a:r>
              <a:rPr lang="en-US" altLang="zh-TW" sz="2000" dirty="0" smtClean="0">
                <a:latin typeface="Calibri" panose="020F0502020204030204" pitchFamily="34" charset="0"/>
              </a:rPr>
              <a:t>Lexicon</a:t>
            </a:r>
          </a:p>
          <a:p>
            <a:pPr lvl="1" eaLnBrk="1" hangingPunct="1">
              <a:spcBef>
                <a:spcPts val="300"/>
              </a:spcBef>
              <a:buClr>
                <a:schemeClr val="tx1"/>
              </a:buClr>
              <a:buSzPct val="100000"/>
            </a:pPr>
            <a:r>
              <a:rPr lang="en-US" altLang="zh-TW" sz="2000" dirty="0">
                <a:solidFill>
                  <a:srgbClr val="FF0000"/>
                </a:solidFill>
                <a:latin typeface="Calibri" panose="020F0502020204030204" pitchFamily="34" charset="0"/>
              </a:rPr>
              <a:t>NTU Sentiment dictionary (NTUSD) </a:t>
            </a:r>
          </a:p>
          <a:p>
            <a:pPr lvl="1" eaLnBrk="1" hangingPunct="1">
              <a:spcBef>
                <a:spcPts val="300"/>
              </a:spcBef>
              <a:buClr>
                <a:schemeClr val="tx1"/>
              </a:buClr>
              <a:buSzPct val="100000"/>
            </a:pPr>
            <a:r>
              <a:rPr lang="en-US" altLang="zh-TW" sz="2000" dirty="0" err="1" smtClean="0">
                <a:latin typeface="Calibri" panose="020F0502020204030204" pitchFamily="34" charset="0"/>
              </a:rPr>
              <a:t>SentiWordNet</a:t>
            </a:r>
            <a:endParaRPr lang="en-US" altLang="zh-TW" sz="200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300"/>
              </a:spcBef>
              <a:buClr>
                <a:schemeClr val="tx1"/>
              </a:buClr>
              <a:buSzPct val="100000"/>
            </a:pPr>
            <a:r>
              <a:rPr lang="en-US" altLang="zh-TW" sz="2000" dirty="0" smtClean="0">
                <a:latin typeface="Calibri" panose="020F0502020204030204" pitchFamily="34" charset="0"/>
              </a:rPr>
              <a:t>Linguistic </a:t>
            </a:r>
            <a:r>
              <a:rPr lang="en-US" altLang="zh-TW" sz="2000" dirty="0">
                <a:latin typeface="Calibri" panose="020F0502020204030204" pitchFamily="34" charset="0"/>
              </a:rPr>
              <a:t>Inquiry and Word Count (LIWC)</a:t>
            </a:r>
          </a:p>
          <a:p>
            <a:pPr lvl="1" eaLnBrk="1" hangingPunct="1">
              <a:spcBef>
                <a:spcPts val="300"/>
              </a:spcBef>
              <a:buClr>
                <a:schemeClr val="tx1"/>
              </a:buClr>
              <a:buSzPct val="100000"/>
            </a:pPr>
            <a:r>
              <a:rPr lang="en-US" altLang="zh-TW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Chinese </a:t>
            </a:r>
            <a:r>
              <a:rPr lang="en-US" altLang="zh-TW" sz="2000" dirty="0">
                <a:solidFill>
                  <a:srgbClr val="FF0000"/>
                </a:solidFill>
                <a:latin typeface="Calibri" panose="020F0502020204030204" pitchFamily="34" charset="0"/>
              </a:rPr>
              <a:t>Linguistic Inquiry and Word Count </a:t>
            </a:r>
            <a:r>
              <a:rPr lang="en-US" altLang="zh-TW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(C-LIWC</a:t>
            </a:r>
            <a:r>
              <a:rPr lang="en-US" altLang="zh-TW" sz="2000" dirty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ts val="300"/>
              </a:spcBef>
              <a:buClr>
                <a:schemeClr val="tx1"/>
              </a:buClr>
              <a:buSzPct val="100000"/>
            </a:pPr>
            <a:r>
              <a:rPr lang="en-US" altLang="zh-TW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Dimensional (VA Lexicon)</a:t>
            </a:r>
          </a:p>
          <a:p>
            <a:pPr lvl="1" eaLnBrk="1" hangingPunct="1">
              <a:spcBef>
                <a:spcPts val="300"/>
              </a:spcBef>
              <a:buSzPct val="100000"/>
            </a:pPr>
            <a:r>
              <a:rPr lang="en-US" altLang="zh-TW" sz="2000" dirty="0">
                <a:latin typeface="Calibri" panose="020F0502020204030204" pitchFamily="34" charset="0"/>
              </a:rPr>
              <a:t>Affective Norms for English Words (</a:t>
            </a:r>
            <a:r>
              <a:rPr lang="en-US" altLang="zh-TW" sz="2000" dirty="0" smtClean="0">
                <a:latin typeface="Calibri" panose="020F0502020204030204" pitchFamily="34" charset="0"/>
              </a:rPr>
              <a:t>ANEW)</a:t>
            </a:r>
          </a:p>
          <a:p>
            <a:pPr lvl="1" eaLnBrk="1" hangingPunct="1">
              <a:spcBef>
                <a:spcPts val="300"/>
              </a:spcBef>
              <a:buSzPct val="100000"/>
            </a:pPr>
            <a:r>
              <a:rPr lang="en-US" altLang="zh-TW" sz="2000" dirty="0" err="1">
                <a:latin typeface="Calibri" panose="020F0502020204030204" pitchFamily="34" charset="0"/>
              </a:rPr>
              <a:t>Warriner's</a:t>
            </a:r>
            <a:r>
              <a:rPr lang="en-US" altLang="zh-TW" sz="2000" dirty="0">
                <a:latin typeface="Calibri" panose="020F0502020204030204" pitchFamily="34" charset="0"/>
              </a:rPr>
              <a:t> Extended ANEW</a:t>
            </a:r>
            <a:endParaRPr lang="en-US" altLang="zh-TW" sz="200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300"/>
              </a:spcBef>
              <a:buSzPct val="100000"/>
            </a:pPr>
            <a:r>
              <a:rPr lang="en-US" altLang="zh-TW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Chinese Valence-Arousal Words (CVAW)</a:t>
            </a:r>
            <a:r>
              <a:rPr lang="en-US" altLang="zh-TW" sz="2000" dirty="0" smtClean="0">
                <a:latin typeface="Calibri" panose="020F0502020204030204" pitchFamily="34" charset="0"/>
              </a:rPr>
              <a:t> 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(Yu et al., submitted 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to LREC 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2016)</a:t>
            </a:r>
            <a:endParaRPr lang="en-US" altLang="zh-TW" sz="140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11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effectLst/>
                <a:latin typeface="Calibri" panose="020F0502020204030204" pitchFamily="34" charset="0"/>
              </a:rPr>
              <a:t>Related Work </a:t>
            </a:r>
            <a:r>
              <a:rPr lang="zh-TW" altLang="en-US" sz="4000" dirty="0" smtClean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sz="4000" dirty="0" smtClean="0">
                <a:effectLst/>
                <a:latin typeface="Calibri" panose="020F0502020204030204" pitchFamily="34" charset="0"/>
              </a:rPr>
              <a:t>Corpora</a:t>
            </a:r>
            <a:endParaRPr lang="zh-TW" altLang="en-US" sz="40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828800"/>
            <a:ext cx="8305800" cy="4419600"/>
          </a:xfrm>
        </p:spPr>
        <p:txBody>
          <a:bodyPr/>
          <a:lstStyle/>
          <a:p>
            <a:pPr eaLnBrk="1" hangingPunct="1">
              <a:spcBef>
                <a:spcPts val="300"/>
              </a:spcBef>
              <a:buClr>
                <a:schemeClr val="tx1"/>
              </a:buClr>
              <a:buSzPct val="100000"/>
            </a:pPr>
            <a:r>
              <a:rPr lang="en-US" altLang="zh-TW" sz="2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Categorical</a:t>
            </a:r>
          </a:p>
          <a:p>
            <a:pPr lvl="1" eaLnBrk="1" hangingPunct="1">
              <a:spcBef>
                <a:spcPts val="300"/>
              </a:spcBef>
              <a:buClr>
                <a:schemeClr val="tx1"/>
              </a:buClr>
              <a:buSzPct val="100000"/>
            </a:pPr>
            <a:r>
              <a:rPr lang="en-US" altLang="zh-TW" sz="2400" dirty="0">
                <a:solidFill>
                  <a:srgbClr val="FF0000"/>
                </a:solidFill>
                <a:latin typeface="Calibri" panose="020F0502020204030204" pitchFamily="34" charset="0"/>
              </a:rPr>
              <a:t>Chinese Opinion Treebank </a:t>
            </a:r>
            <a:endParaRPr lang="en-US" altLang="zh-TW" sz="2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ts val="300"/>
              </a:spcBef>
              <a:buClr>
                <a:schemeClr val="tx1"/>
              </a:buClr>
              <a:buSzPct val="100000"/>
            </a:pPr>
            <a:r>
              <a:rPr lang="en-US" altLang="zh-TW" sz="2400" dirty="0">
                <a:latin typeface="Calibri" panose="020F0502020204030204" pitchFamily="34" charset="0"/>
              </a:rPr>
              <a:t>IMDB</a:t>
            </a:r>
          </a:p>
          <a:p>
            <a:pPr lvl="1" eaLnBrk="1" hangingPunct="1">
              <a:spcBef>
                <a:spcPts val="300"/>
              </a:spcBef>
              <a:buClr>
                <a:schemeClr val="tx1"/>
              </a:buClr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MPQA </a:t>
            </a:r>
            <a:r>
              <a:rPr lang="en-US" altLang="zh-TW" sz="2400" dirty="0">
                <a:latin typeface="Calibri" panose="020F0502020204030204" pitchFamily="34" charset="0"/>
              </a:rPr>
              <a:t>Opinion Corpus </a:t>
            </a:r>
            <a:endParaRPr lang="en-US" altLang="zh-TW" sz="240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300"/>
              </a:spcBef>
              <a:buClr>
                <a:schemeClr val="tx1"/>
              </a:buClr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Sentiment140</a:t>
            </a:r>
          </a:p>
          <a:p>
            <a:pPr lvl="1" eaLnBrk="1" hangingPunct="1">
              <a:spcBef>
                <a:spcPts val="300"/>
              </a:spcBef>
              <a:buClr>
                <a:schemeClr val="tx1"/>
              </a:buClr>
              <a:buSzPct val="100000"/>
            </a:pPr>
            <a:r>
              <a:rPr lang="en-US" altLang="zh-TW" sz="2400" dirty="0" err="1" smtClean="0">
                <a:latin typeface="Calibri" panose="020F0502020204030204" pitchFamily="34" charset="0"/>
              </a:rPr>
              <a:t>SemEval</a:t>
            </a:r>
            <a:endParaRPr lang="en-US" altLang="zh-TW" sz="24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300"/>
              </a:spcBef>
              <a:buClr>
                <a:schemeClr val="tx1"/>
              </a:buClr>
              <a:buSzPct val="100000"/>
            </a:pPr>
            <a:r>
              <a:rPr lang="en-US" altLang="zh-TW" sz="2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Dimensional</a:t>
            </a:r>
          </a:p>
          <a:p>
            <a:pPr lvl="1" eaLnBrk="1" hangingPunct="1">
              <a:spcBef>
                <a:spcPts val="300"/>
              </a:spcBef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Affective </a:t>
            </a:r>
            <a:r>
              <a:rPr lang="en-US" altLang="zh-TW" sz="2400" dirty="0">
                <a:latin typeface="Calibri" panose="020F0502020204030204" pitchFamily="34" charset="0"/>
              </a:rPr>
              <a:t>Norms for English </a:t>
            </a:r>
            <a:r>
              <a:rPr lang="en-US" altLang="zh-TW" sz="2400" dirty="0" smtClean="0">
                <a:latin typeface="Calibri" panose="020F0502020204030204" pitchFamily="34" charset="0"/>
              </a:rPr>
              <a:t>Text </a:t>
            </a:r>
            <a:r>
              <a:rPr lang="en-US" altLang="zh-TW" sz="2400" dirty="0">
                <a:latin typeface="Calibri" panose="020F0502020204030204" pitchFamily="34" charset="0"/>
              </a:rPr>
              <a:t>(</a:t>
            </a:r>
            <a:r>
              <a:rPr lang="en-US" altLang="zh-TW" sz="2400" dirty="0" smtClean="0">
                <a:latin typeface="Calibri" panose="020F0502020204030204" pitchFamily="34" charset="0"/>
              </a:rPr>
              <a:t>ANET)</a:t>
            </a:r>
          </a:p>
          <a:p>
            <a:pPr lvl="1" eaLnBrk="1" hangingPunct="1">
              <a:spcBef>
                <a:spcPts val="300"/>
              </a:spcBef>
              <a:buSzPct val="100000"/>
            </a:pPr>
            <a:r>
              <a:rPr lang="en-US" altLang="zh-TW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Chinese Valence-Arousal Text (CVAT</a:t>
            </a:r>
            <a:r>
              <a:rPr lang="en-US" altLang="zh-TW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r>
              <a:rPr lang="en-US" altLang="zh-TW" sz="2400" dirty="0">
                <a:solidFill>
                  <a:srgbClr val="CC3300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(Yu </a:t>
            </a:r>
            <a:r>
              <a:rPr lang="en-US" altLang="zh-TW" sz="1400" dirty="0">
                <a:solidFill>
                  <a:srgbClr val="CC3300"/>
                </a:solidFill>
                <a:latin typeface="Calibri" panose="020F0502020204030204" pitchFamily="34" charset="0"/>
              </a:rPr>
              <a:t>et al., submitted to LREC 2016) </a:t>
            </a:r>
            <a:endParaRPr lang="en-US" altLang="zh-TW" sz="1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ts val="300"/>
              </a:spcBef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Stanford Sentiment Treebank</a:t>
            </a:r>
            <a:endParaRPr lang="en-US" altLang="zh-TW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8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553200"/>
            <a:ext cx="1905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1A122-C400-4343-89A2-489E044BCF6A}" type="slidenum">
              <a:rPr lang="en-US" altLang="zh-TW" sz="16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16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907"/>
            <a:ext cx="8229600" cy="1054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dirty="0" smtClean="0">
                <a:effectLst/>
                <a:latin typeface="Calibri" panose="020F0502020204030204" pitchFamily="34" charset="0"/>
              </a:rPr>
              <a:t>Related Work</a:t>
            </a:r>
            <a:r>
              <a:rPr lang="zh-TW" altLang="en-US" sz="4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sz="4000" dirty="0" smtClean="0">
                <a:latin typeface="Calibri" panose="020F0502020204030204" pitchFamily="34" charset="0"/>
              </a:rPr>
              <a:t>Word Level</a:t>
            </a:r>
            <a:endParaRPr lang="zh-TW" altLang="en-US" sz="40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828800"/>
            <a:ext cx="8305800" cy="4419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altLang="zh-TW" sz="2800" dirty="0" smtClean="0">
                <a:latin typeface="Calibri" panose="020F0502020204030204" pitchFamily="34" charset="0"/>
              </a:rPr>
              <a:t>VA lexicon construction (semi-supervised)</a:t>
            </a:r>
          </a:p>
          <a:p>
            <a:pPr lvl="1" eaLnBrk="1" hangingPunct="1">
              <a:spcBef>
                <a:spcPts val="600"/>
              </a:spcBef>
              <a:buSzPct val="100000"/>
            </a:pPr>
            <a:r>
              <a:rPr lang="en-US" altLang="zh-TW" sz="2400" dirty="0" smtClean="0">
                <a:latin typeface="Calibri" panose="020F0502020204030204" pitchFamily="34" charset="0"/>
              </a:rPr>
              <a:t>Predicting VA ratings of unseen words from those of their similar seed words</a:t>
            </a:r>
          </a:p>
          <a:p>
            <a:pPr lvl="1" eaLnBrk="1" hangingPunct="1">
              <a:spcBef>
                <a:spcPts val="600"/>
              </a:spcBef>
              <a:buSzPct val="100000"/>
            </a:pPr>
            <a:r>
              <a:rPr lang="en-US" altLang="zh-TW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Cross-lingual</a:t>
            </a:r>
            <a:r>
              <a:rPr lang="en-US" altLang="zh-TW" sz="2400" dirty="0">
                <a:solidFill>
                  <a:srgbClr val="0000FF"/>
                </a:solidFill>
                <a:latin typeface="Calibri" panose="020F0502020204030204" pitchFamily="34" charset="0"/>
              </a:rPr>
              <a:t>:</a:t>
            </a:r>
            <a:r>
              <a:rPr lang="en-US" altLang="zh-TW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</a:rPr>
              <a:t>unseen </a:t>
            </a:r>
            <a:r>
              <a:rPr lang="en-US" altLang="zh-TW" sz="2400" dirty="0" smtClean="0">
                <a:latin typeface="Calibri" panose="020F0502020204030204" pitchFamily="34" charset="0"/>
              </a:rPr>
              <a:t>and </a:t>
            </a:r>
            <a:r>
              <a:rPr lang="en-US" altLang="zh-TW" sz="2400" dirty="0">
                <a:latin typeface="Calibri" panose="020F0502020204030204" pitchFamily="34" charset="0"/>
              </a:rPr>
              <a:t>seed </a:t>
            </a:r>
            <a:r>
              <a:rPr lang="en-US" altLang="zh-TW" sz="2400" dirty="0" smtClean="0">
                <a:latin typeface="Calibri" panose="020F0502020204030204" pitchFamily="34" charset="0"/>
              </a:rPr>
              <a:t>words </a:t>
            </a:r>
            <a:endParaRPr lang="en-US" altLang="zh-TW" sz="240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lvl="2" eaLnBrk="1" hangingPunct="1">
              <a:spcBef>
                <a:spcPts val="600"/>
              </a:spcBef>
              <a:buSzPct val="80000"/>
              <a:buFont typeface="Wingdings" panose="05000000000000000000" pitchFamily="2" charset="2"/>
              <a:buChar char="p"/>
            </a:pPr>
            <a:r>
              <a:rPr lang="en-US" altLang="zh-TW" sz="2000" dirty="0" smtClean="0">
                <a:latin typeface="Calibri" panose="020F0502020204030204" pitchFamily="34" charset="0"/>
              </a:rPr>
              <a:t>Linear regression + ontology 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(Wei et al., 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2011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)</a:t>
            </a:r>
          </a:p>
          <a:p>
            <a:pPr lvl="2" eaLnBrk="1" hangingPunct="1">
              <a:spcBef>
                <a:spcPts val="600"/>
              </a:spcBef>
              <a:buSzPct val="80000"/>
              <a:buFont typeface="Wingdings" panose="05000000000000000000" pitchFamily="2" charset="2"/>
              <a:buChar char="p"/>
            </a:pPr>
            <a:r>
              <a:rPr lang="en-US" altLang="zh-TW" sz="2000" dirty="0" smtClean="0">
                <a:latin typeface="Calibri" panose="020F0502020204030204" pitchFamily="34" charset="0"/>
                <a:cs typeface="+mn-cs"/>
              </a:rPr>
              <a:t>Locally-weighted linear regression + similarity 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  <a:cs typeface="+mn-cs"/>
              </a:rPr>
              <a:t>(Wang et al., 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  <a:cs typeface="+mn-cs"/>
              </a:rPr>
              <a:t>2015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  <a:cs typeface="+mn-cs"/>
              </a:rPr>
              <a:t>)</a:t>
            </a:r>
            <a:endParaRPr lang="en-US" altLang="zh-TW" sz="1400" dirty="0">
              <a:solidFill>
                <a:srgbClr val="CC3300"/>
              </a:solidFill>
              <a:latin typeface="Calibri" panose="020F0502020204030204" pitchFamily="34" charset="0"/>
              <a:cs typeface="+mn-cs"/>
            </a:endParaRPr>
          </a:p>
          <a:p>
            <a:pPr lvl="1" eaLnBrk="1" hangingPunct="1">
              <a:spcBef>
                <a:spcPts val="600"/>
              </a:spcBef>
              <a:buSzPct val="100000"/>
            </a:pPr>
            <a:r>
              <a:rPr lang="en-US" altLang="zh-TW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Mono-lingual:</a:t>
            </a:r>
            <a:r>
              <a:rPr lang="en-US" altLang="zh-TW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</a:rPr>
              <a:t>unseen and seed words </a:t>
            </a:r>
            <a:endParaRPr lang="en-US" altLang="zh-TW" sz="24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lvl="2" eaLnBrk="1" hangingPunct="1">
              <a:spcBef>
                <a:spcPts val="600"/>
              </a:spcBef>
              <a:buSzPct val="80000"/>
              <a:buFont typeface="Wingdings" panose="05000000000000000000" pitchFamily="2" charset="2"/>
              <a:buChar char="p"/>
            </a:pPr>
            <a:r>
              <a:rPr lang="en-US" altLang="zh-TW" sz="2000" dirty="0" smtClean="0">
                <a:latin typeface="Calibri" panose="020F0502020204030204" pitchFamily="34" charset="0"/>
              </a:rPr>
              <a:t>Linear regression + Kernel function</a:t>
            </a:r>
            <a:r>
              <a:rPr lang="en-US" altLang="zh-TW" sz="2000" dirty="0">
                <a:latin typeface="Calibri" panose="020F0502020204030204" pitchFamily="34" charset="0"/>
              </a:rPr>
              <a:t> </a:t>
            </a:r>
            <a:r>
              <a:rPr lang="en-US" altLang="zh-TW" sz="1400" dirty="0">
                <a:solidFill>
                  <a:srgbClr val="CC3300"/>
                </a:solidFill>
                <a:latin typeface="Calibri" panose="020F0502020204030204" pitchFamily="34" charset="0"/>
              </a:rPr>
              <a:t>(</a:t>
            </a:r>
            <a:r>
              <a:rPr lang="en-US" altLang="zh-TW" sz="1400" dirty="0" err="1">
                <a:solidFill>
                  <a:srgbClr val="CC3300"/>
                </a:solidFill>
                <a:latin typeface="Calibri" panose="020F0502020204030204" pitchFamily="34" charset="0"/>
              </a:rPr>
              <a:t>Malandrakis</a:t>
            </a:r>
            <a:r>
              <a:rPr lang="en-US" altLang="zh-TW" sz="1400" dirty="0">
                <a:solidFill>
                  <a:srgbClr val="CC3300"/>
                </a:solidFill>
                <a:latin typeface="Calibri" panose="020F0502020204030204" pitchFamily="34" charset="0"/>
              </a:rPr>
              <a:t> et al., 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2013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)</a:t>
            </a:r>
            <a:endParaRPr lang="en-US" altLang="zh-TW" sz="1400" dirty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lvl="2" eaLnBrk="1" hangingPunct="1">
              <a:spcBef>
                <a:spcPts val="600"/>
              </a:spcBef>
              <a:buSzPct val="80000"/>
              <a:buFont typeface="Wingdings" panose="05000000000000000000" pitchFamily="2" charset="2"/>
              <a:buChar char="p"/>
            </a:pPr>
            <a:r>
              <a:rPr lang="en-US" altLang="zh-TW" sz="2000" dirty="0">
                <a:latin typeface="Calibri" panose="020F0502020204030204" pitchFamily="34" charset="0"/>
              </a:rPr>
              <a:t>Weighted graph model </a:t>
            </a:r>
            <a:r>
              <a:rPr lang="en-US" altLang="zh-TW" sz="1400" dirty="0">
                <a:solidFill>
                  <a:srgbClr val="CC3300"/>
                </a:solidFill>
                <a:latin typeface="Calibri" panose="020F0502020204030204" pitchFamily="34" charset="0"/>
              </a:rPr>
              <a:t>(</a:t>
            </a:r>
            <a:r>
              <a:rPr lang="en-US" altLang="zh-TW" sz="1400" dirty="0" err="1">
                <a:solidFill>
                  <a:srgbClr val="CC3300"/>
                </a:solidFill>
                <a:latin typeface="Calibri" panose="020F0502020204030204" pitchFamily="34" charset="0"/>
              </a:rPr>
              <a:t>Esuli</a:t>
            </a:r>
            <a:r>
              <a:rPr lang="en-US" altLang="zh-TW" sz="1400" dirty="0">
                <a:solidFill>
                  <a:srgbClr val="CC3300"/>
                </a:solidFill>
                <a:latin typeface="Calibri" panose="020F0502020204030204" pitchFamily="34" charset="0"/>
              </a:rPr>
              <a:t> and </a:t>
            </a:r>
            <a:r>
              <a:rPr lang="en-US" altLang="zh-TW" sz="1400" dirty="0" err="1">
                <a:solidFill>
                  <a:srgbClr val="CC3300"/>
                </a:solidFill>
                <a:latin typeface="Calibri" panose="020F0502020204030204" pitchFamily="34" charset="0"/>
              </a:rPr>
              <a:t>Sebastiani</a:t>
            </a:r>
            <a:r>
              <a:rPr lang="en-US" altLang="zh-TW" sz="1400" dirty="0">
                <a:solidFill>
                  <a:srgbClr val="CC3300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2007; Yu </a:t>
            </a:r>
            <a:r>
              <a:rPr lang="en-US" altLang="zh-TW" sz="1400" dirty="0">
                <a:solidFill>
                  <a:srgbClr val="CC3300"/>
                </a:solidFill>
                <a:latin typeface="Calibri" panose="020F0502020204030204" pitchFamily="34" charset="0"/>
              </a:rPr>
              <a:t>et al., </a:t>
            </a:r>
            <a:r>
              <a:rPr lang="en-US" altLang="zh-TW" sz="1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2015</a:t>
            </a:r>
            <a:r>
              <a:rPr lang="en-US" altLang="zh-TW" sz="1400" dirty="0">
                <a:solidFill>
                  <a:srgbClr val="CC3300"/>
                </a:solidFill>
                <a:latin typeface="Calibri" panose="020F0502020204030204" pitchFamily="34" charset="0"/>
              </a:rPr>
              <a:t>)</a:t>
            </a:r>
            <a:endParaRPr lang="en-US" altLang="zh-TW" sz="2000" dirty="0" smtClean="0">
              <a:latin typeface="Calibri" panose="020F0502020204030204" pitchFamily="34" charset="0"/>
            </a:endParaRPr>
          </a:p>
          <a:p>
            <a:pPr lvl="2" eaLnBrk="1" hangingPunct="1">
              <a:spcBef>
                <a:spcPts val="600"/>
              </a:spcBef>
              <a:buSzPct val="80000"/>
              <a:buFont typeface="Wingdings" panose="05000000000000000000" pitchFamily="2" charset="2"/>
              <a:buChar char="p"/>
            </a:pPr>
            <a:r>
              <a:rPr lang="en-US" altLang="zh-TW" sz="2000" dirty="0" err="1" smtClean="0">
                <a:latin typeface="Calibri" panose="020F0502020204030204" pitchFamily="34" charset="0"/>
              </a:rPr>
              <a:t>SemEval</a:t>
            </a:r>
            <a:r>
              <a:rPr lang="en-US" altLang="zh-TW" sz="2000" dirty="0" smtClean="0">
                <a:latin typeface="Calibri" panose="020F0502020204030204" pitchFamily="34" charset="0"/>
              </a:rPr>
              <a:t> 2015 Task 10 Subtask E for Determining strength of Twitter terms </a:t>
            </a:r>
            <a:r>
              <a:rPr lang="en-US" altLang="zh-TW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(single dimension)</a:t>
            </a:r>
            <a:endParaRPr lang="en-US" altLang="zh-TW" sz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12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自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YZU_title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14693</TotalTime>
  <Words>3197</Words>
  <Application>Microsoft Office PowerPoint</Application>
  <PresentationFormat>如螢幕大小 (4:3)</PresentationFormat>
  <Paragraphs>663</Paragraphs>
  <Slides>37</Slides>
  <Notes>37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37</vt:i4>
      </vt:variant>
    </vt:vector>
  </HeadingPairs>
  <TitlesOfParts>
    <vt:vector size="50" baseType="lpstr">
      <vt:lpstr>MS Mincho</vt:lpstr>
      <vt:lpstr>宋体</vt:lpstr>
      <vt:lpstr>微軟正黑體</vt:lpstr>
      <vt:lpstr>新細明體</vt:lpstr>
      <vt:lpstr>標楷體</vt:lpstr>
      <vt:lpstr>Arial</vt:lpstr>
      <vt:lpstr>Calibri</vt:lpstr>
      <vt:lpstr>Times New Roman</vt:lpstr>
      <vt:lpstr>Verdana</vt:lpstr>
      <vt:lpstr>Wingdings</vt:lpstr>
      <vt:lpstr>預設簡報設計</vt:lpstr>
      <vt:lpstr>Visio</vt:lpstr>
      <vt:lpstr>Equation</vt:lpstr>
      <vt:lpstr>A Community-based Method for  Valence-Arousal Prediction of Affective Words</vt:lpstr>
      <vt:lpstr>Outline</vt:lpstr>
      <vt:lpstr>Introduction</vt:lpstr>
      <vt:lpstr>Valence-Arousal (VA) Space</vt:lpstr>
      <vt:lpstr>Categorical Sentiment Analysis</vt:lpstr>
      <vt:lpstr>Dimensional Sentiment Analysis</vt:lpstr>
      <vt:lpstr>Related Work －Sentiment Lexicon</vt:lpstr>
      <vt:lpstr>Related Work －Corpora</vt:lpstr>
      <vt:lpstr>Related Work－Word Level</vt:lpstr>
      <vt:lpstr>Related Work－Sentence/Document Level</vt:lpstr>
      <vt:lpstr>Related Work－Method</vt:lpstr>
      <vt:lpstr>The Problem</vt:lpstr>
      <vt:lpstr>Other Examples</vt:lpstr>
      <vt:lpstr>Possible Solutions (1/2)</vt:lpstr>
      <vt:lpstr>Possible Solutions (2/2)</vt:lpstr>
      <vt:lpstr>The Proposed Method</vt:lpstr>
      <vt:lpstr>Community-based Weighted Graph Model</vt:lpstr>
      <vt:lpstr>Similarity Calculation</vt:lpstr>
      <vt:lpstr>Weighted Graph Model</vt:lpstr>
      <vt:lpstr>Community Detection Method</vt:lpstr>
      <vt:lpstr>Modularity</vt:lpstr>
      <vt:lpstr>Modularity Optimization Step (1/2)</vt:lpstr>
      <vt:lpstr>Modularity Optimization Step (2/2)</vt:lpstr>
      <vt:lpstr>Community Merge Step</vt:lpstr>
      <vt:lpstr>VA Prediction</vt:lpstr>
      <vt:lpstr>Experiment Settings (1/2)</vt:lpstr>
      <vt:lpstr>Experiment Settings (2/2)</vt:lpstr>
      <vt:lpstr>Evaluation on Weighted Graph Model (1/2)</vt:lpstr>
      <vt:lpstr>Evaluation on Weighted Graph Model (2/2)</vt:lpstr>
      <vt:lpstr>Error Analysis</vt:lpstr>
      <vt:lpstr>Evaluation on Community-based Method (1/3)</vt:lpstr>
      <vt:lpstr>Evaluation on Community-based Method (2/3)</vt:lpstr>
      <vt:lpstr>Evaluation on Community-based Method (3/3)</vt:lpstr>
      <vt:lpstr>Conclusions</vt:lpstr>
      <vt:lpstr>Future Work</vt:lpstr>
      <vt:lpstr>Reference</vt:lpstr>
      <vt:lpstr>Reference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黃美蓮</dc:creator>
  <cp:lastModifiedBy>tayeu</cp:lastModifiedBy>
  <cp:revision>1172</cp:revision>
  <cp:lastPrinted>1601-01-01T00:00:00Z</cp:lastPrinted>
  <dcterms:created xsi:type="dcterms:W3CDTF">1601-01-01T00:00:00Z</dcterms:created>
  <dcterms:modified xsi:type="dcterms:W3CDTF">2015-12-15T04:35:56Z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