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5" r:id="rId2"/>
    <p:sldMasterId id="2147483691" r:id="rId3"/>
    <p:sldMasterId id="2147483707" r:id="rId4"/>
    <p:sldMasterId id="2147483731" r:id="rId5"/>
    <p:sldMasterId id="2147483743" r:id="rId6"/>
  </p:sldMasterIdLst>
  <p:notesMasterIdLst>
    <p:notesMasterId r:id="rId39"/>
  </p:notesMasterIdLst>
  <p:sldIdLst>
    <p:sldId id="257" r:id="rId7"/>
    <p:sldId id="261" r:id="rId8"/>
    <p:sldId id="295" r:id="rId9"/>
    <p:sldId id="258" r:id="rId10"/>
    <p:sldId id="260" r:id="rId11"/>
    <p:sldId id="262" r:id="rId12"/>
    <p:sldId id="263" r:id="rId13"/>
    <p:sldId id="264" r:id="rId14"/>
    <p:sldId id="266" r:id="rId15"/>
    <p:sldId id="271" r:id="rId16"/>
    <p:sldId id="265" r:id="rId17"/>
    <p:sldId id="275" r:id="rId18"/>
    <p:sldId id="274" r:id="rId19"/>
    <p:sldId id="269" r:id="rId20"/>
    <p:sldId id="273" r:id="rId21"/>
    <p:sldId id="276" r:id="rId22"/>
    <p:sldId id="289" r:id="rId23"/>
    <p:sldId id="278" r:id="rId24"/>
    <p:sldId id="277" r:id="rId25"/>
    <p:sldId id="281" r:id="rId26"/>
    <p:sldId id="282" r:id="rId27"/>
    <p:sldId id="287" r:id="rId28"/>
    <p:sldId id="284" r:id="rId29"/>
    <p:sldId id="291" r:id="rId30"/>
    <p:sldId id="292" r:id="rId31"/>
    <p:sldId id="293" r:id="rId32"/>
    <p:sldId id="294" r:id="rId33"/>
    <p:sldId id="283" r:id="rId34"/>
    <p:sldId id="285" r:id="rId35"/>
    <p:sldId id="286" r:id="rId36"/>
    <p:sldId id="290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1"/>
    <p:restoredTop sz="87537"/>
  </p:normalViewPr>
  <p:slideViewPr>
    <p:cSldViewPr snapToGrid="0" snapToObjects="1">
      <p:cViewPr>
        <p:scale>
          <a:sx n="98" d="100"/>
          <a:sy n="98" d="100"/>
        </p:scale>
        <p:origin x="58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localhost\Users\elliot-air\Documents\ntu%20master\Experiment\excelsource\&#21205;&#24907;rank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localhost\Users\elliot-air\Documents\ntu%20master\Experiment\excelsource\&#21205;&#24907;rank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localhost\Users\elliot-air\Documents\ntu%20master\Experiment\excelsource\&#21205;&#24907;ran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The Straits </a:t>
            </a:r>
            <a:r>
              <a:rPr lang="en-US" dirty="0" smtClean="0"/>
              <a:t>Times (GMT +0800)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Sheet1!$H$1:$H$2</c:f>
              <c:strCache>
                <c:ptCount val="2"/>
                <c:pt idx="0">
                  <c:v>129011692114 </c:v>
                </c:pt>
                <c:pt idx="1">
                  <c:v>The Straits Times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Sheet1!$C$3:$C$58</c:f>
              <c:strCache>
                <c:ptCount val="56"/>
                <c:pt idx="0">
                  <c:v>15-0</c:v>
                </c:pt>
                <c:pt idx="1">
                  <c:v>15-3</c:v>
                </c:pt>
                <c:pt idx="2">
                  <c:v>15-6</c:v>
                </c:pt>
                <c:pt idx="3">
                  <c:v>15-9</c:v>
                </c:pt>
                <c:pt idx="4">
                  <c:v>15-12</c:v>
                </c:pt>
                <c:pt idx="5">
                  <c:v>15-15</c:v>
                </c:pt>
                <c:pt idx="6">
                  <c:v>15-18</c:v>
                </c:pt>
                <c:pt idx="7">
                  <c:v>15-21</c:v>
                </c:pt>
                <c:pt idx="8">
                  <c:v>16-0</c:v>
                </c:pt>
                <c:pt idx="9">
                  <c:v>16-3</c:v>
                </c:pt>
                <c:pt idx="10">
                  <c:v>16-6</c:v>
                </c:pt>
                <c:pt idx="11">
                  <c:v>16-9</c:v>
                </c:pt>
                <c:pt idx="12">
                  <c:v>16-12</c:v>
                </c:pt>
                <c:pt idx="13">
                  <c:v>16-15</c:v>
                </c:pt>
                <c:pt idx="14">
                  <c:v>16-18</c:v>
                </c:pt>
                <c:pt idx="15">
                  <c:v>16-21</c:v>
                </c:pt>
                <c:pt idx="16">
                  <c:v>17-0</c:v>
                </c:pt>
                <c:pt idx="17">
                  <c:v>17-3</c:v>
                </c:pt>
                <c:pt idx="18">
                  <c:v>17-6</c:v>
                </c:pt>
                <c:pt idx="19">
                  <c:v>17-9</c:v>
                </c:pt>
                <c:pt idx="20">
                  <c:v>17-12</c:v>
                </c:pt>
                <c:pt idx="21">
                  <c:v>17-15</c:v>
                </c:pt>
                <c:pt idx="22">
                  <c:v>17-18</c:v>
                </c:pt>
                <c:pt idx="23">
                  <c:v>17-21</c:v>
                </c:pt>
                <c:pt idx="24">
                  <c:v>18-0</c:v>
                </c:pt>
                <c:pt idx="25">
                  <c:v>18-3</c:v>
                </c:pt>
                <c:pt idx="26">
                  <c:v>18-6</c:v>
                </c:pt>
                <c:pt idx="27">
                  <c:v>18-9</c:v>
                </c:pt>
                <c:pt idx="28">
                  <c:v>18-12</c:v>
                </c:pt>
                <c:pt idx="29">
                  <c:v>18-15</c:v>
                </c:pt>
                <c:pt idx="30">
                  <c:v>18-18</c:v>
                </c:pt>
                <c:pt idx="31">
                  <c:v>18-21</c:v>
                </c:pt>
                <c:pt idx="32">
                  <c:v>19-0</c:v>
                </c:pt>
                <c:pt idx="33">
                  <c:v>19-3</c:v>
                </c:pt>
                <c:pt idx="34">
                  <c:v>19-6</c:v>
                </c:pt>
                <c:pt idx="35">
                  <c:v>19-9</c:v>
                </c:pt>
                <c:pt idx="36">
                  <c:v>19-12</c:v>
                </c:pt>
                <c:pt idx="37">
                  <c:v>19-15</c:v>
                </c:pt>
                <c:pt idx="38">
                  <c:v>19-18</c:v>
                </c:pt>
                <c:pt idx="39">
                  <c:v>19-21</c:v>
                </c:pt>
                <c:pt idx="40">
                  <c:v>20-0</c:v>
                </c:pt>
                <c:pt idx="41">
                  <c:v>20-3</c:v>
                </c:pt>
                <c:pt idx="42">
                  <c:v>20-6</c:v>
                </c:pt>
                <c:pt idx="43">
                  <c:v>20-9</c:v>
                </c:pt>
                <c:pt idx="44">
                  <c:v>20-12</c:v>
                </c:pt>
                <c:pt idx="45">
                  <c:v>20-15</c:v>
                </c:pt>
                <c:pt idx="46">
                  <c:v>20-18</c:v>
                </c:pt>
                <c:pt idx="47">
                  <c:v>20-21</c:v>
                </c:pt>
                <c:pt idx="48">
                  <c:v>21-0</c:v>
                </c:pt>
                <c:pt idx="49">
                  <c:v>21-3</c:v>
                </c:pt>
                <c:pt idx="50">
                  <c:v>21-6</c:v>
                </c:pt>
                <c:pt idx="51">
                  <c:v>21-9</c:v>
                </c:pt>
                <c:pt idx="52">
                  <c:v>21-12</c:v>
                </c:pt>
                <c:pt idx="53">
                  <c:v>21-15</c:v>
                </c:pt>
                <c:pt idx="54">
                  <c:v>21-18</c:v>
                </c:pt>
                <c:pt idx="55">
                  <c:v>21-21</c:v>
                </c:pt>
              </c:strCache>
            </c:strRef>
          </c:cat>
          <c:val>
            <c:numRef>
              <c:f>Sheet1!$H$3:$H$58</c:f>
              <c:numCache>
                <c:formatCode>General</c:formatCode>
                <c:ptCount val="56"/>
                <c:pt idx="0">
                  <c:v>10441</c:v>
                </c:pt>
                <c:pt idx="1">
                  <c:v>3165</c:v>
                </c:pt>
                <c:pt idx="2">
                  <c:v>31771</c:v>
                </c:pt>
                <c:pt idx="3">
                  <c:v>24612</c:v>
                </c:pt>
                <c:pt idx="4">
                  <c:v>11204</c:v>
                </c:pt>
                <c:pt idx="5">
                  <c:v>10621</c:v>
                </c:pt>
                <c:pt idx="6">
                  <c:v>4475</c:v>
                </c:pt>
                <c:pt idx="7">
                  <c:v>5132</c:v>
                </c:pt>
                <c:pt idx="8">
                  <c:v>6162</c:v>
                </c:pt>
                <c:pt idx="9">
                  <c:v>10204</c:v>
                </c:pt>
                <c:pt idx="10">
                  <c:v>11339</c:v>
                </c:pt>
                <c:pt idx="11">
                  <c:v>6046</c:v>
                </c:pt>
                <c:pt idx="12">
                  <c:v>4952</c:v>
                </c:pt>
                <c:pt idx="13">
                  <c:v>3036</c:v>
                </c:pt>
                <c:pt idx="14">
                  <c:v>3093</c:v>
                </c:pt>
                <c:pt idx="15">
                  <c:v>4977</c:v>
                </c:pt>
                <c:pt idx="16">
                  <c:v>4401</c:v>
                </c:pt>
                <c:pt idx="17">
                  <c:v>23492</c:v>
                </c:pt>
                <c:pt idx="18">
                  <c:v>12777</c:v>
                </c:pt>
                <c:pt idx="19">
                  <c:v>3625</c:v>
                </c:pt>
                <c:pt idx="20">
                  <c:v>9757</c:v>
                </c:pt>
                <c:pt idx="21">
                  <c:v>6400</c:v>
                </c:pt>
                <c:pt idx="22">
                  <c:v>3587</c:v>
                </c:pt>
                <c:pt idx="23">
                  <c:v>3488</c:v>
                </c:pt>
                <c:pt idx="24">
                  <c:v>6130</c:v>
                </c:pt>
                <c:pt idx="25">
                  <c:v>36719</c:v>
                </c:pt>
                <c:pt idx="26">
                  <c:v>14912</c:v>
                </c:pt>
                <c:pt idx="27">
                  <c:v>7735</c:v>
                </c:pt>
                <c:pt idx="28">
                  <c:v>6818</c:v>
                </c:pt>
                <c:pt idx="29">
                  <c:v>7498</c:v>
                </c:pt>
                <c:pt idx="30">
                  <c:v>5053</c:v>
                </c:pt>
                <c:pt idx="31">
                  <c:v>6121</c:v>
                </c:pt>
                <c:pt idx="32">
                  <c:v>4526</c:v>
                </c:pt>
                <c:pt idx="33">
                  <c:v>47993</c:v>
                </c:pt>
                <c:pt idx="34">
                  <c:v>18515</c:v>
                </c:pt>
                <c:pt idx="35">
                  <c:v>6110</c:v>
                </c:pt>
                <c:pt idx="36">
                  <c:v>6201</c:v>
                </c:pt>
                <c:pt idx="37">
                  <c:v>5365</c:v>
                </c:pt>
                <c:pt idx="38">
                  <c:v>4097</c:v>
                </c:pt>
                <c:pt idx="39">
                  <c:v>5402</c:v>
                </c:pt>
                <c:pt idx="40">
                  <c:v>5568</c:v>
                </c:pt>
                <c:pt idx="41">
                  <c:v>24895</c:v>
                </c:pt>
                <c:pt idx="42">
                  <c:v>11593</c:v>
                </c:pt>
                <c:pt idx="43">
                  <c:v>13370</c:v>
                </c:pt>
                <c:pt idx="44">
                  <c:v>4662</c:v>
                </c:pt>
                <c:pt idx="45">
                  <c:v>5532</c:v>
                </c:pt>
                <c:pt idx="46">
                  <c:v>5074</c:v>
                </c:pt>
                <c:pt idx="47">
                  <c:v>7113</c:v>
                </c:pt>
                <c:pt idx="48">
                  <c:v>5743</c:v>
                </c:pt>
                <c:pt idx="49">
                  <c:v>34661</c:v>
                </c:pt>
                <c:pt idx="50">
                  <c:v>67881</c:v>
                </c:pt>
                <c:pt idx="51">
                  <c:v>6086</c:v>
                </c:pt>
                <c:pt idx="52">
                  <c:v>6279</c:v>
                </c:pt>
                <c:pt idx="53">
                  <c:v>4553</c:v>
                </c:pt>
                <c:pt idx="54">
                  <c:v>4976</c:v>
                </c:pt>
                <c:pt idx="55">
                  <c:v>7904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291008"/>
        <c:axId val="35100864"/>
      </c:lineChart>
      <c:catAx>
        <c:axId val="37291008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35100864"/>
        <c:crosses val="autoZero"/>
        <c:auto val="1"/>
        <c:lblAlgn val="ctr"/>
        <c:lblOffset val="100"/>
        <c:noMultiLvlLbl val="0"/>
      </c:catAx>
      <c:valAx>
        <c:axId val="35100864"/>
        <c:scaling>
          <c:orientation val="maxMin"/>
          <c:max val="7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7291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The Times of </a:t>
            </a:r>
            <a:r>
              <a:rPr lang="en-US" dirty="0" smtClean="0"/>
              <a:t>Israel (GMT +0300)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Sheet1!$I$1:$I$2</c:f>
              <c:strCache>
                <c:ptCount val="2"/>
                <c:pt idx="0">
                  <c:v>151159641657421 </c:v>
                </c:pt>
                <c:pt idx="1">
                  <c:v>The Times of Israel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Sheet1!$C$3:$C$58</c:f>
              <c:strCache>
                <c:ptCount val="56"/>
                <c:pt idx="0">
                  <c:v>15-0</c:v>
                </c:pt>
                <c:pt idx="1">
                  <c:v>15-3</c:v>
                </c:pt>
                <c:pt idx="2">
                  <c:v>15-6</c:v>
                </c:pt>
                <c:pt idx="3">
                  <c:v>15-9</c:v>
                </c:pt>
                <c:pt idx="4">
                  <c:v>15-12</c:v>
                </c:pt>
                <c:pt idx="5">
                  <c:v>15-15</c:v>
                </c:pt>
                <c:pt idx="6">
                  <c:v>15-18</c:v>
                </c:pt>
                <c:pt idx="7">
                  <c:v>15-21</c:v>
                </c:pt>
                <c:pt idx="8">
                  <c:v>16-0</c:v>
                </c:pt>
                <c:pt idx="9">
                  <c:v>16-3</c:v>
                </c:pt>
                <c:pt idx="10">
                  <c:v>16-6</c:v>
                </c:pt>
                <c:pt idx="11">
                  <c:v>16-9</c:v>
                </c:pt>
                <c:pt idx="12">
                  <c:v>16-12</c:v>
                </c:pt>
                <c:pt idx="13">
                  <c:v>16-15</c:v>
                </c:pt>
                <c:pt idx="14">
                  <c:v>16-18</c:v>
                </c:pt>
                <c:pt idx="15">
                  <c:v>16-21</c:v>
                </c:pt>
                <c:pt idx="16">
                  <c:v>17-0</c:v>
                </c:pt>
                <c:pt idx="17">
                  <c:v>17-3</c:v>
                </c:pt>
                <c:pt idx="18">
                  <c:v>17-6</c:v>
                </c:pt>
                <c:pt idx="19">
                  <c:v>17-9</c:v>
                </c:pt>
                <c:pt idx="20">
                  <c:v>17-12</c:v>
                </c:pt>
                <c:pt idx="21">
                  <c:v>17-15</c:v>
                </c:pt>
                <c:pt idx="22">
                  <c:v>17-18</c:v>
                </c:pt>
                <c:pt idx="23">
                  <c:v>17-21</c:v>
                </c:pt>
                <c:pt idx="24">
                  <c:v>18-0</c:v>
                </c:pt>
                <c:pt idx="25">
                  <c:v>18-3</c:v>
                </c:pt>
                <c:pt idx="26">
                  <c:v>18-6</c:v>
                </c:pt>
                <c:pt idx="27">
                  <c:v>18-9</c:v>
                </c:pt>
                <c:pt idx="28">
                  <c:v>18-12</c:v>
                </c:pt>
                <c:pt idx="29">
                  <c:v>18-15</c:v>
                </c:pt>
                <c:pt idx="30">
                  <c:v>18-18</c:v>
                </c:pt>
                <c:pt idx="31">
                  <c:v>18-21</c:v>
                </c:pt>
                <c:pt idx="32">
                  <c:v>19-0</c:v>
                </c:pt>
                <c:pt idx="33">
                  <c:v>19-3</c:v>
                </c:pt>
                <c:pt idx="34">
                  <c:v>19-6</c:v>
                </c:pt>
                <c:pt idx="35">
                  <c:v>19-9</c:v>
                </c:pt>
                <c:pt idx="36">
                  <c:v>19-12</c:v>
                </c:pt>
                <c:pt idx="37">
                  <c:v>19-15</c:v>
                </c:pt>
                <c:pt idx="38">
                  <c:v>19-18</c:v>
                </c:pt>
                <c:pt idx="39">
                  <c:v>19-21</c:v>
                </c:pt>
                <c:pt idx="40">
                  <c:v>20-0</c:v>
                </c:pt>
                <c:pt idx="41">
                  <c:v>20-3</c:v>
                </c:pt>
                <c:pt idx="42">
                  <c:v>20-6</c:v>
                </c:pt>
                <c:pt idx="43">
                  <c:v>20-9</c:v>
                </c:pt>
                <c:pt idx="44">
                  <c:v>20-12</c:v>
                </c:pt>
                <c:pt idx="45">
                  <c:v>20-15</c:v>
                </c:pt>
                <c:pt idx="46">
                  <c:v>20-18</c:v>
                </c:pt>
                <c:pt idx="47">
                  <c:v>20-21</c:v>
                </c:pt>
                <c:pt idx="48">
                  <c:v>21-0</c:v>
                </c:pt>
                <c:pt idx="49">
                  <c:v>21-3</c:v>
                </c:pt>
                <c:pt idx="50">
                  <c:v>21-6</c:v>
                </c:pt>
                <c:pt idx="51">
                  <c:v>21-9</c:v>
                </c:pt>
                <c:pt idx="52">
                  <c:v>21-12</c:v>
                </c:pt>
                <c:pt idx="53">
                  <c:v>21-15</c:v>
                </c:pt>
                <c:pt idx="54">
                  <c:v>21-18</c:v>
                </c:pt>
                <c:pt idx="55">
                  <c:v>21-21</c:v>
                </c:pt>
              </c:strCache>
            </c:strRef>
          </c:cat>
          <c:val>
            <c:numRef>
              <c:f>Sheet1!$I$3:$I$58</c:f>
              <c:numCache>
                <c:formatCode>General</c:formatCode>
                <c:ptCount val="56"/>
                <c:pt idx="0">
                  <c:v>10971</c:v>
                </c:pt>
                <c:pt idx="1">
                  <c:v>11767</c:v>
                </c:pt>
                <c:pt idx="2">
                  <c:v>15175</c:v>
                </c:pt>
                <c:pt idx="3">
                  <c:v>4737</c:v>
                </c:pt>
                <c:pt idx="4">
                  <c:v>60033</c:v>
                </c:pt>
                <c:pt idx="5">
                  <c:v>4015</c:v>
                </c:pt>
                <c:pt idx="6">
                  <c:v>9266</c:v>
                </c:pt>
                <c:pt idx="7">
                  <c:v>11550</c:v>
                </c:pt>
                <c:pt idx="8">
                  <c:v>13434</c:v>
                </c:pt>
                <c:pt idx="9">
                  <c:v>9398</c:v>
                </c:pt>
                <c:pt idx="10">
                  <c:v>6229</c:v>
                </c:pt>
                <c:pt idx="11">
                  <c:v>22242</c:v>
                </c:pt>
                <c:pt idx="12">
                  <c:v>27161</c:v>
                </c:pt>
                <c:pt idx="13">
                  <c:v>11249</c:v>
                </c:pt>
                <c:pt idx="14">
                  <c:v>12656</c:v>
                </c:pt>
                <c:pt idx="15">
                  <c:v>4283</c:v>
                </c:pt>
                <c:pt idx="16">
                  <c:v>5105</c:v>
                </c:pt>
                <c:pt idx="17">
                  <c:v>5688</c:v>
                </c:pt>
                <c:pt idx="18">
                  <c:v>5149</c:v>
                </c:pt>
                <c:pt idx="19">
                  <c:v>14935</c:v>
                </c:pt>
                <c:pt idx="20">
                  <c:v>19299</c:v>
                </c:pt>
                <c:pt idx="21">
                  <c:v>9351</c:v>
                </c:pt>
                <c:pt idx="22">
                  <c:v>5533</c:v>
                </c:pt>
                <c:pt idx="23">
                  <c:v>5763</c:v>
                </c:pt>
                <c:pt idx="24">
                  <c:v>7092</c:v>
                </c:pt>
                <c:pt idx="25">
                  <c:v>4251</c:v>
                </c:pt>
                <c:pt idx="26">
                  <c:v>5764</c:v>
                </c:pt>
                <c:pt idx="27">
                  <c:v>6112</c:v>
                </c:pt>
                <c:pt idx="28">
                  <c:v>10108</c:v>
                </c:pt>
                <c:pt idx="29">
                  <c:v>3784</c:v>
                </c:pt>
                <c:pt idx="30">
                  <c:v>15792</c:v>
                </c:pt>
                <c:pt idx="31">
                  <c:v>7196</c:v>
                </c:pt>
                <c:pt idx="32">
                  <c:v>5725</c:v>
                </c:pt>
                <c:pt idx="33">
                  <c:v>4380</c:v>
                </c:pt>
                <c:pt idx="34">
                  <c:v>20429</c:v>
                </c:pt>
                <c:pt idx="35">
                  <c:v>12791</c:v>
                </c:pt>
                <c:pt idx="36">
                  <c:v>16254</c:v>
                </c:pt>
                <c:pt idx="37">
                  <c:v>6276</c:v>
                </c:pt>
                <c:pt idx="38">
                  <c:v>20564</c:v>
                </c:pt>
                <c:pt idx="39">
                  <c:v>6675</c:v>
                </c:pt>
                <c:pt idx="40">
                  <c:v>10148</c:v>
                </c:pt>
                <c:pt idx="41">
                  <c:v>5936</c:v>
                </c:pt>
                <c:pt idx="42">
                  <c:v>7985</c:v>
                </c:pt>
                <c:pt idx="43">
                  <c:v>16027</c:v>
                </c:pt>
                <c:pt idx="44">
                  <c:v>11029</c:v>
                </c:pt>
                <c:pt idx="45">
                  <c:v>6537</c:v>
                </c:pt>
                <c:pt idx="46">
                  <c:v>8342</c:v>
                </c:pt>
                <c:pt idx="47">
                  <c:v>9629</c:v>
                </c:pt>
                <c:pt idx="48">
                  <c:v>5292</c:v>
                </c:pt>
                <c:pt idx="49">
                  <c:v>4899</c:v>
                </c:pt>
                <c:pt idx="50">
                  <c:v>17090</c:v>
                </c:pt>
                <c:pt idx="51">
                  <c:v>10908</c:v>
                </c:pt>
                <c:pt idx="52">
                  <c:v>13255</c:v>
                </c:pt>
                <c:pt idx="53">
                  <c:v>8698</c:v>
                </c:pt>
                <c:pt idx="54">
                  <c:v>7945</c:v>
                </c:pt>
                <c:pt idx="55">
                  <c:v>5949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291520"/>
        <c:axId val="92667904"/>
      </c:lineChart>
      <c:catAx>
        <c:axId val="37291520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92667904"/>
        <c:crosses val="autoZero"/>
        <c:auto val="1"/>
        <c:lblAlgn val="ctr"/>
        <c:lblOffset val="100"/>
        <c:noMultiLvlLbl val="0"/>
      </c:catAx>
      <c:valAx>
        <c:axId val="92667904"/>
        <c:scaling>
          <c:orientation val="maxMin"/>
          <c:max val="6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7291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BBC </a:t>
            </a:r>
            <a:r>
              <a:rPr lang="en-US" dirty="0" smtClean="0"/>
              <a:t>News (GMT +0000)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Sheet1!$D$1:$D$2</c:f>
              <c:strCache>
                <c:ptCount val="2"/>
                <c:pt idx="0">
                  <c:v>228735667216 </c:v>
                </c:pt>
                <c:pt idx="1">
                  <c:v>BBC News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Sheet1!$C$3:$C$58</c:f>
              <c:strCache>
                <c:ptCount val="56"/>
                <c:pt idx="0">
                  <c:v>15-0</c:v>
                </c:pt>
                <c:pt idx="1">
                  <c:v>15-3</c:v>
                </c:pt>
                <c:pt idx="2">
                  <c:v>15-6</c:v>
                </c:pt>
                <c:pt idx="3">
                  <c:v>15-9</c:v>
                </c:pt>
                <c:pt idx="4">
                  <c:v>15-12</c:v>
                </c:pt>
                <c:pt idx="5">
                  <c:v>15-15</c:v>
                </c:pt>
                <c:pt idx="6">
                  <c:v>15-18</c:v>
                </c:pt>
                <c:pt idx="7">
                  <c:v>15-21</c:v>
                </c:pt>
                <c:pt idx="8">
                  <c:v>16-0</c:v>
                </c:pt>
                <c:pt idx="9">
                  <c:v>16-3</c:v>
                </c:pt>
                <c:pt idx="10">
                  <c:v>16-6</c:v>
                </c:pt>
                <c:pt idx="11">
                  <c:v>16-9</c:v>
                </c:pt>
                <c:pt idx="12">
                  <c:v>16-12</c:v>
                </c:pt>
                <c:pt idx="13">
                  <c:v>16-15</c:v>
                </c:pt>
                <c:pt idx="14">
                  <c:v>16-18</c:v>
                </c:pt>
                <c:pt idx="15">
                  <c:v>16-21</c:v>
                </c:pt>
                <c:pt idx="16">
                  <c:v>17-0</c:v>
                </c:pt>
                <c:pt idx="17">
                  <c:v>17-3</c:v>
                </c:pt>
                <c:pt idx="18">
                  <c:v>17-6</c:v>
                </c:pt>
                <c:pt idx="19">
                  <c:v>17-9</c:v>
                </c:pt>
                <c:pt idx="20">
                  <c:v>17-12</c:v>
                </c:pt>
                <c:pt idx="21">
                  <c:v>17-15</c:v>
                </c:pt>
                <c:pt idx="22">
                  <c:v>17-18</c:v>
                </c:pt>
                <c:pt idx="23">
                  <c:v>17-21</c:v>
                </c:pt>
                <c:pt idx="24">
                  <c:v>18-0</c:v>
                </c:pt>
                <c:pt idx="25">
                  <c:v>18-3</c:v>
                </c:pt>
                <c:pt idx="26">
                  <c:v>18-6</c:v>
                </c:pt>
                <c:pt idx="27">
                  <c:v>18-9</c:v>
                </c:pt>
                <c:pt idx="28">
                  <c:v>18-12</c:v>
                </c:pt>
                <c:pt idx="29">
                  <c:v>18-15</c:v>
                </c:pt>
                <c:pt idx="30">
                  <c:v>18-18</c:v>
                </c:pt>
                <c:pt idx="31">
                  <c:v>18-21</c:v>
                </c:pt>
                <c:pt idx="32">
                  <c:v>19-0</c:v>
                </c:pt>
                <c:pt idx="33">
                  <c:v>19-3</c:v>
                </c:pt>
                <c:pt idx="34">
                  <c:v>19-6</c:v>
                </c:pt>
                <c:pt idx="35">
                  <c:v>19-9</c:v>
                </c:pt>
                <c:pt idx="36">
                  <c:v>19-12</c:v>
                </c:pt>
                <c:pt idx="37">
                  <c:v>19-15</c:v>
                </c:pt>
                <c:pt idx="38">
                  <c:v>19-18</c:v>
                </c:pt>
                <c:pt idx="39">
                  <c:v>19-21</c:v>
                </c:pt>
                <c:pt idx="40">
                  <c:v>20-0</c:v>
                </c:pt>
                <c:pt idx="41">
                  <c:v>20-3</c:v>
                </c:pt>
                <c:pt idx="42">
                  <c:v>20-6</c:v>
                </c:pt>
                <c:pt idx="43">
                  <c:v>20-9</c:v>
                </c:pt>
                <c:pt idx="44">
                  <c:v>20-12</c:v>
                </c:pt>
                <c:pt idx="45">
                  <c:v>20-15</c:v>
                </c:pt>
                <c:pt idx="46">
                  <c:v>20-18</c:v>
                </c:pt>
                <c:pt idx="47">
                  <c:v>20-21</c:v>
                </c:pt>
                <c:pt idx="48">
                  <c:v>21-0</c:v>
                </c:pt>
                <c:pt idx="49">
                  <c:v>21-3</c:v>
                </c:pt>
                <c:pt idx="50">
                  <c:v>21-6</c:v>
                </c:pt>
                <c:pt idx="51">
                  <c:v>21-9</c:v>
                </c:pt>
                <c:pt idx="52">
                  <c:v>21-12</c:v>
                </c:pt>
                <c:pt idx="53">
                  <c:v>21-15</c:v>
                </c:pt>
                <c:pt idx="54">
                  <c:v>21-18</c:v>
                </c:pt>
                <c:pt idx="55">
                  <c:v>21-21</c:v>
                </c:pt>
              </c:strCache>
            </c:strRef>
          </c:cat>
          <c:val>
            <c:numRef>
              <c:f>Sheet1!$D$3:$D$58</c:f>
              <c:numCache>
                <c:formatCode>General</c:formatCode>
                <c:ptCount val="56"/>
                <c:pt idx="0">
                  <c:v>2118</c:v>
                </c:pt>
                <c:pt idx="1">
                  <c:v>910</c:v>
                </c:pt>
                <c:pt idx="2">
                  <c:v>661</c:v>
                </c:pt>
                <c:pt idx="3">
                  <c:v>4390</c:v>
                </c:pt>
                <c:pt idx="4">
                  <c:v>3958</c:v>
                </c:pt>
                <c:pt idx="5">
                  <c:v>730</c:v>
                </c:pt>
                <c:pt idx="6">
                  <c:v>1435</c:v>
                </c:pt>
                <c:pt idx="7">
                  <c:v>2878</c:v>
                </c:pt>
                <c:pt idx="8">
                  <c:v>560</c:v>
                </c:pt>
                <c:pt idx="9">
                  <c:v>708</c:v>
                </c:pt>
                <c:pt idx="10">
                  <c:v>1282</c:v>
                </c:pt>
                <c:pt idx="11">
                  <c:v>3000</c:v>
                </c:pt>
                <c:pt idx="12">
                  <c:v>496</c:v>
                </c:pt>
                <c:pt idx="13">
                  <c:v>909</c:v>
                </c:pt>
                <c:pt idx="14">
                  <c:v>916</c:v>
                </c:pt>
                <c:pt idx="15">
                  <c:v>519</c:v>
                </c:pt>
                <c:pt idx="16">
                  <c:v>664</c:v>
                </c:pt>
                <c:pt idx="17">
                  <c:v>1244</c:v>
                </c:pt>
                <c:pt idx="18">
                  <c:v>1376</c:v>
                </c:pt>
                <c:pt idx="19">
                  <c:v>2642</c:v>
                </c:pt>
                <c:pt idx="20">
                  <c:v>2676</c:v>
                </c:pt>
                <c:pt idx="21">
                  <c:v>3318</c:v>
                </c:pt>
                <c:pt idx="22">
                  <c:v>1261</c:v>
                </c:pt>
                <c:pt idx="23">
                  <c:v>676</c:v>
                </c:pt>
                <c:pt idx="24">
                  <c:v>1558</c:v>
                </c:pt>
                <c:pt idx="25">
                  <c:v>2562</c:v>
                </c:pt>
                <c:pt idx="26">
                  <c:v>1388</c:v>
                </c:pt>
                <c:pt idx="27">
                  <c:v>5698</c:v>
                </c:pt>
                <c:pt idx="28">
                  <c:v>2986</c:v>
                </c:pt>
                <c:pt idx="29">
                  <c:v>1577</c:v>
                </c:pt>
                <c:pt idx="30">
                  <c:v>1475</c:v>
                </c:pt>
                <c:pt idx="31">
                  <c:v>645</c:v>
                </c:pt>
                <c:pt idx="32">
                  <c:v>1446</c:v>
                </c:pt>
                <c:pt idx="33">
                  <c:v>1570</c:v>
                </c:pt>
                <c:pt idx="34">
                  <c:v>2665</c:v>
                </c:pt>
                <c:pt idx="35">
                  <c:v>2927</c:v>
                </c:pt>
                <c:pt idx="36">
                  <c:v>1734</c:v>
                </c:pt>
                <c:pt idx="37">
                  <c:v>1614</c:v>
                </c:pt>
                <c:pt idx="38">
                  <c:v>1394</c:v>
                </c:pt>
                <c:pt idx="39">
                  <c:v>2273</c:v>
                </c:pt>
                <c:pt idx="40">
                  <c:v>2599</c:v>
                </c:pt>
                <c:pt idx="41">
                  <c:v>1554</c:v>
                </c:pt>
                <c:pt idx="42">
                  <c:v>3948</c:v>
                </c:pt>
                <c:pt idx="43">
                  <c:v>5735</c:v>
                </c:pt>
                <c:pt idx="44">
                  <c:v>2173</c:v>
                </c:pt>
                <c:pt idx="45">
                  <c:v>3826</c:v>
                </c:pt>
                <c:pt idx="46">
                  <c:v>2284</c:v>
                </c:pt>
                <c:pt idx="47">
                  <c:v>802</c:v>
                </c:pt>
                <c:pt idx="48">
                  <c:v>2378</c:v>
                </c:pt>
                <c:pt idx="49">
                  <c:v>1079</c:v>
                </c:pt>
                <c:pt idx="50">
                  <c:v>2830</c:v>
                </c:pt>
                <c:pt idx="51">
                  <c:v>12653</c:v>
                </c:pt>
                <c:pt idx="52">
                  <c:v>2780</c:v>
                </c:pt>
                <c:pt idx="53">
                  <c:v>2681</c:v>
                </c:pt>
                <c:pt idx="54">
                  <c:v>1391</c:v>
                </c:pt>
                <c:pt idx="55">
                  <c:v>1582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292032"/>
        <c:axId val="92670208"/>
      </c:lineChart>
      <c:catAx>
        <c:axId val="37292032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92670208"/>
        <c:crosses val="autoZero"/>
        <c:auto val="1"/>
        <c:lblAlgn val="ctr"/>
        <c:lblOffset val="100"/>
        <c:noMultiLvlLbl val="0"/>
      </c:catAx>
      <c:valAx>
        <c:axId val="92670208"/>
        <c:scaling>
          <c:orientation val="maxMin"/>
          <c:max val="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7292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3D1EF-C72E-AE42-9608-486FF78741D3}" type="datetimeFigureOut">
              <a:rPr lang="en-US" smtClean="0"/>
              <a:t>12/15/2015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7DD7B-BEB9-2E46-B6C7-9DB3D2E20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3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首先我會介紹這研究的時空背景，以及我參與的動機</a:t>
            </a:r>
            <a:r>
              <a:rPr kumimoji="1" lang="en-US" altLang="zh-TW" dirty="0" smtClean="0"/>
              <a:t/>
            </a:r>
            <a:br>
              <a:rPr kumimoji="1" lang="en-US" altLang="zh-TW" dirty="0" smtClean="0"/>
            </a:br>
            <a:r>
              <a:rPr kumimoji="1" lang="zh-TW" altLang="en-US" dirty="0" smtClean="0"/>
              <a:t>再來會提到做研究時遇到</a:t>
            </a:r>
            <a:r>
              <a:rPr kumimoji="1" lang="en-US" altLang="zh-TW" dirty="0" smtClean="0"/>
              <a:t>Crawling </a:t>
            </a:r>
            <a:r>
              <a:rPr kumimoji="1" lang="zh-TW" altLang="en-US" dirty="0" smtClean="0"/>
              <a:t>相關的問題</a:t>
            </a:r>
            <a:endParaRPr kumimoji="1" lang="en-US" altLang="zh-TW" dirty="0" smtClean="0"/>
          </a:p>
          <a:p>
            <a:endParaRPr kumimoji="1"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2C8F-8528-4743-9130-150C36B6F2D8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69115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Summary</a:t>
            </a:r>
            <a:r>
              <a:rPr kumimoji="1" lang="en-US" altLang="zh-TW" baseline="0" dirty="0" smtClean="0"/>
              <a:t> </a:t>
            </a:r>
            <a:r>
              <a:rPr kumimoji="1" lang="zh-TW" altLang="en-US" baseline="0" dirty="0" smtClean="0"/>
              <a:t>一下</a:t>
            </a:r>
            <a:r>
              <a:rPr kumimoji="1" lang="en-US" altLang="zh-TW" baseline="0" dirty="0" smtClean="0"/>
              <a:t>feature:</a:t>
            </a:r>
          </a:p>
          <a:p>
            <a:endParaRPr kumimoji="1" lang="en-US" altLang="zh-TW" baseline="0" dirty="0" smtClean="0"/>
          </a:p>
          <a:p>
            <a:endParaRPr kumimoji="1" lang="zh-TW" altLang="en-US" dirty="0"/>
          </a:p>
          <a:p>
            <a:r>
              <a:rPr kumimoji="1" lang="zh-TW" altLang="en-US" dirty="0"/>
              <a:t>----- 會議記錄 (6/27/15 19:05) -----</a:t>
            </a:r>
          </a:p>
          <a:p>
            <a:r>
              <a:rPr kumimoji="1" lang="zh-TW" altLang="en-US" dirty="0"/>
              <a:t>改圖</a:t>
            </a:r>
          </a:p>
          <a:p>
            <a:r>
              <a:rPr kumimoji="1" lang="zh-TW" altLang="en-US" dirty="0"/>
              <a:t>----- 會議記錄 (6/29/15 13:07) -----</a:t>
            </a:r>
          </a:p>
          <a:p>
            <a:r>
              <a:rPr kumimoji="1" lang="zh-TW" altLang="en-US" dirty="0"/>
              <a:t>要補helper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2C8F-8528-4743-9130-150C36B6F2D8}" type="slidenum">
              <a:rPr kumimoji="1" lang="zh-TW" altLang="en-US" smtClean="0">
                <a:solidFill>
                  <a:prstClr val="black"/>
                </a:solidFill>
              </a:rPr>
              <a:pPr/>
              <a:t>16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5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  <a:p>
            <a:r>
              <a:rPr kumimoji="1" lang="zh-TW" altLang="en-US"/>
              <a:t>----- 會議記錄 (6/29/15 13:07) -----</a:t>
            </a:r>
          </a:p>
          <a:p>
            <a:r>
              <a:rPr kumimoji="1" lang="zh-TW" altLang="en-US"/>
              <a:t>應該先談Scheduling policy </a:t>
            </a:r>
          </a:p>
          <a:p>
            <a:r>
              <a:rPr kumimoji="1" lang="zh-TW" altLang="en-US"/>
              <a:t>再談 features</a:t>
            </a:r>
          </a:p>
          <a:p>
            <a:endParaRPr kumimoji="1" lang="zh-TW" altLang="en-US"/>
          </a:p>
          <a:p>
            <a:r>
              <a:rPr kumimoji="1" lang="zh-TW" altLang="en-US"/>
              <a:t>----</a:t>
            </a:r>
          </a:p>
          <a:p>
            <a:endParaRPr kumimoji="1" lang="zh-TW" altLang="en-US"/>
          </a:p>
          <a:p>
            <a:r>
              <a:rPr kumimoji="1" lang="zh-TW" altLang="en-US"/>
              <a:t>強調Data 有temporal 特質</a:t>
            </a:r>
          </a:p>
          <a:p>
            <a:endParaRPr kumimoji="1" lang="zh-TW" altLang="en-US"/>
          </a:p>
          <a:p>
            <a:r>
              <a:rPr kumimoji="1" lang="zh-TW" altLang="en-US"/>
              <a:t>應該有period feature.</a:t>
            </a:r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2C8F-8528-4743-9130-150C36B6F2D8}" type="slidenum">
              <a:rPr kumimoji="1" lang="zh-TW" altLang="en-US" smtClean="0">
                <a:solidFill>
                  <a:prstClr val="black"/>
                </a:solidFill>
              </a:rPr>
              <a:pPr/>
              <a:t>17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84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  <a:p>
            <a:r>
              <a:rPr kumimoji="1" lang="zh-TW" altLang="en-US"/>
              <a:t>----- 會議記錄 (6/29/15 13:07) -----</a:t>
            </a:r>
          </a:p>
          <a:p>
            <a:r>
              <a:rPr kumimoji="1" lang="zh-TW" altLang="en-US"/>
              <a:t>應該先談Scheduling policy </a:t>
            </a:r>
          </a:p>
          <a:p>
            <a:r>
              <a:rPr kumimoji="1" lang="zh-TW" altLang="en-US"/>
              <a:t>再談 features</a:t>
            </a:r>
          </a:p>
          <a:p>
            <a:endParaRPr kumimoji="1" lang="zh-TW" altLang="en-US"/>
          </a:p>
          <a:p>
            <a:r>
              <a:rPr kumimoji="1" lang="zh-TW" altLang="en-US"/>
              <a:t>----</a:t>
            </a:r>
          </a:p>
          <a:p>
            <a:endParaRPr kumimoji="1" lang="zh-TW" altLang="en-US"/>
          </a:p>
          <a:p>
            <a:r>
              <a:rPr kumimoji="1" lang="zh-TW" altLang="en-US"/>
              <a:t>強調Data 有temporal 特質</a:t>
            </a:r>
          </a:p>
          <a:p>
            <a:endParaRPr kumimoji="1" lang="zh-TW" altLang="en-US"/>
          </a:p>
          <a:p>
            <a:r>
              <a:rPr kumimoji="1" lang="zh-TW" altLang="en-US"/>
              <a:t>應該有period feature.</a:t>
            </a:r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2C8F-8528-4743-9130-150C36B6F2D8}" type="slidenum">
              <a:rPr kumimoji="1" lang="zh-TW" altLang="en-US" smtClean="0">
                <a:solidFill>
                  <a:prstClr val="black"/>
                </a:solidFill>
              </a:rPr>
              <a:pPr/>
              <a:t>18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17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Summary</a:t>
            </a:r>
            <a:r>
              <a:rPr kumimoji="1" lang="en-US" altLang="zh-TW" baseline="0" dirty="0" smtClean="0"/>
              <a:t> </a:t>
            </a:r>
            <a:r>
              <a:rPr kumimoji="1" lang="zh-TW" altLang="en-US" baseline="0" dirty="0" smtClean="0"/>
              <a:t>一下</a:t>
            </a:r>
            <a:r>
              <a:rPr kumimoji="1" lang="en-US" altLang="zh-TW" baseline="0" dirty="0" smtClean="0"/>
              <a:t>feature:</a:t>
            </a:r>
          </a:p>
          <a:p>
            <a:endParaRPr kumimoji="1" lang="en-US" altLang="zh-TW" baseline="0" dirty="0" smtClean="0"/>
          </a:p>
          <a:p>
            <a:endParaRPr kumimoji="1" lang="zh-TW" altLang="en-US" dirty="0"/>
          </a:p>
          <a:p>
            <a:r>
              <a:rPr kumimoji="1" lang="zh-TW" altLang="en-US" dirty="0"/>
              <a:t>----- 會議記錄 (6/27/15 19:05) -----</a:t>
            </a:r>
          </a:p>
          <a:p>
            <a:r>
              <a:rPr kumimoji="1" lang="zh-TW" altLang="en-US" dirty="0"/>
              <a:t>改圖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2C8F-8528-4743-9130-150C36B6F2D8}" type="slidenum">
              <a:rPr kumimoji="1" lang="zh-TW" altLang="en-US" smtClean="0">
                <a:solidFill>
                  <a:prstClr val="black"/>
                </a:solidFill>
              </a:rPr>
              <a:pPr/>
              <a:t>19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05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補描述</a:t>
            </a:r>
          </a:p>
          <a:p>
            <a:r>
              <a:rPr kumimoji="1" lang="zh-TW" altLang="en-US" dirty="0" smtClean="0"/>
              <a:t>----- 會議記錄 (6/29/15 13:07) -----</a:t>
            </a:r>
          </a:p>
          <a:p>
            <a:r>
              <a:rPr kumimoji="1" lang="zh-TW" altLang="en-US" dirty="0" smtClean="0"/>
              <a:t>沒有講清楚物理意義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2C8F-8528-4743-9130-150C36B6F2D8}" type="slidenum">
              <a:rPr kumimoji="1" lang="zh-TW" altLang="en-US" smtClean="0">
                <a:solidFill>
                  <a:prstClr val="black"/>
                </a:solidFill>
              </a:rPr>
              <a:pPr/>
              <a:t>21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75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</a:t>
            </a:r>
            <a:r>
              <a:rPr lang="en-US" baseline="0" dirty="0" smtClean="0"/>
              <a:t> about the 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DD7B-BEB9-2E46-B6C7-9DB3D2E200BC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872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  <a:p>
            <a:r>
              <a:rPr kumimoji="1" lang="zh-TW" altLang="en-US" dirty="0"/>
              <a:t>----- 會議記錄 (6/29/15 13:07) -----</a:t>
            </a:r>
          </a:p>
          <a:p>
            <a:r>
              <a:rPr kumimoji="1" lang="zh-TW" altLang="en-US" dirty="0"/>
              <a:t>眼球移動問地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2C8F-8528-4743-9130-150C36B6F2D8}" type="slidenum">
              <a:rPr kumimoji="1" lang="zh-TW" altLang="en-US" smtClean="0">
                <a:solidFill>
                  <a:prstClr val="black"/>
                </a:solidFill>
              </a:rPr>
              <a:pPr/>
              <a:t>23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57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  <a:p>
            <a:r>
              <a:rPr kumimoji="1" lang="zh-TW" altLang="en-US"/>
              <a:t>----- 會議記錄 (6/29/15 13:07) -----</a:t>
            </a:r>
          </a:p>
          <a:p>
            <a:r>
              <a:rPr kumimoji="1" lang="zh-TW" altLang="en-US"/>
              <a:t>舉Dynamic 的example</a:t>
            </a:r>
          </a:p>
          <a:p>
            <a:endParaRPr kumimoji="1" lang="zh-TW" altLang="en-US"/>
          </a:p>
          <a:p>
            <a:r>
              <a:rPr kumimoji="1" lang="zh-TW" altLang="en-US"/>
              <a:t>----</a:t>
            </a:r>
          </a:p>
          <a:p>
            <a:endParaRPr kumimoji="1" lang="zh-TW" altLang="en-US"/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2C8F-8528-4743-9130-150C36B6F2D8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3947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模擬加入幾個粉絲頁，觀察隨著</a:t>
            </a:r>
            <a:r>
              <a:rPr kumimoji="1" lang="en-US" altLang="zh-TW" dirty="0" smtClean="0"/>
              <a:t>social activity </a:t>
            </a:r>
            <a:r>
              <a:rPr kumimoji="1" lang="zh-TW" altLang="en-US" dirty="0" smtClean="0"/>
              <a:t>歷史資料的累積，是否</a:t>
            </a:r>
            <a:r>
              <a:rPr kumimoji="1" lang="en-US" altLang="zh-TW" dirty="0" smtClean="0"/>
              <a:t>ranking </a:t>
            </a:r>
            <a:r>
              <a:rPr kumimoji="1" lang="zh-TW" altLang="en-US" dirty="0" smtClean="0"/>
              <a:t>會越來越“穩定”</a:t>
            </a:r>
            <a:endParaRPr kumimoji="1" lang="en-US" altLang="zh-TW" dirty="0" smtClean="0"/>
          </a:p>
          <a:p>
            <a:r>
              <a:rPr kumimoji="1" lang="zh-TW" altLang="en-US" dirty="0" smtClean="0"/>
              <a:t>意外發現，英國用戶晚上用</a:t>
            </a:r>
            <a:r>
              <a:rPr kumimoji="1" lang="en-US" altLang="zh-TW" dirty="0" smtClean="0"/>
              <a:t>FB</a:t>
            </a:r>
            <a:r>
              <a:rPr kumimoji="1" lang="zh-TW" altLang="en-US" dirty="0" smtClean="0"/>
              <a:t>的狀況不會使用到半夜</a:t>
            </a:r>
            <a:endParaRPr kumimoji="1" lang="zh-TW" altLang="en-US" dirty="0"/>
          </a:p>
          <a:p>
            <a:endParaRPr kumimoji="1" lang="zh-TW" altLang="en-US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2C8F-8528-4743-9130-150C36B6F2D8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79166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2C8F-8528-4743-9130-150C36B6F2D8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99296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首先我會介紹這研究的時空背景，以及我參與的動機</a:t>
            </a:r>
            <a:r>
              <a:rPr kumimoji="1" lang="en-US" altLang="zh-TW" dirty="0" smtClean="0"/>
              <a:t/>
            </a:r>
            <a:br>
              <a:rPr kumimoji="1" lang="en-US" altLang="zh-TW" dirty="0" smtClean="0"/>
            </a:br>
            <a:r>
              <a:rPr kumimoji="1" lang="zh-TW" altLang="en-US" dirty="0" smtClean="0"/>
              <a:t>再來會提到做研究時遇到</a:t>
            </a:r>
            <a:r>
              <a:rPr kumimoji="1" lang="en-US" altLang="zh-TW" dirty="0" smtClean="0"/>
              <a:t>Crawling </a:t>
            </a:r>
            <a:r>
              <a:rPr kumimoji="1" lang="zh-TW" altLang="en-US" dirty="0" smtClean="0"/>
              <a:t>相關的問題</a:t>
            </a:r>
            <a:endParaRPr kumimoji="1" lang="en-US" altLang="zh-TW" dirty="0" smtClean="0"/>
          </a:p>
          <a:p>
            <a:endParaRPr kumimoji="1"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2C8F-8528-4743-9130-150C36B6F2D8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2545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</a:t>
            </a:r>
            <a:r>
              <a:rPr lang="en-US" baseline="0" dirty="0" smtClean="0"/>
              <a:t> about the 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DD7B-BEB9-2E46-B6C7-9DB3D2E200BC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82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2C8F-8528-4743-9130-150C36B6F2D8}" type="slidenum">
              <a:rPr kumimoji="1" lang="zh-TW" altLang="en-US" smtClean="0"/>
              <a:t>29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45064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DD7B-BEB9-2E46-B6C7-9DB3D2E200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20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DD7B-BEB9-2E46-B6C7-9DB3D2E200BC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54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首先我會介紹這研究的時空背景，以及我參與的動機</a:t>
            </a:r>
            <a:r>
              <a:rPr kumimoji="1" lang="en-US" altLang="zh-TW" dirty="0" smtClean="0"/>
              <a:t/>
            </a:r>
            <a:br>
              <a:rPr kumimoji="1" lang="en-US" altLang="zh-TW" dirty="0" smtClean="0"/>
            </a:br>
            <a:r>
              <a:rPr kumimoji="1" lang="zh-TW" altLang="en-US" dirty="0" smtClean="0"/>
              <a:t>再來會提到做研究時遇到</a:t>
            </a:r>
            <a:r>
              <a:rPr kumimoji="1" lang="en-US" altLang="zh-TW" dirty="0" smtClean="0"/>
              <a:t>Crawling </a:t>
            </a:r>
            <a:r>
              <a:rPr kumimoji="1" lang="zh-TW" altLang="en-US" dirty="0" smtClean="0"/>
              <a:t>相關的問題</a:t>
            </a:r>
            <a:endParaRPr kumimoji="1" lang="en-US" altLang="zh-TW" dirty="0" smtClean="0"/>
          </a:p>
          <a:p>
            <a:endParaRPr kumimoji="1"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2C8F-8528-4743-9130-150C36B6F2D8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0188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talk about</a:t>
            </a:r>
            <a:r>
              <a:rPr lang="en-US" baseline="0" dirty="0" smtClean="0"/>
              <a:t> the users demand.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DD7B-BEB9-2E46-B6C7-9DB3D2E200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84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用最小的資源，做</a:t>
            </a:r>
            <a:r>
              <a:rPr kumimoji="1" lang="en-US" altLang="zh-TW" dirty="0" smtClean="0"/>
              <a:t>Facebook</a:t>
            </a:r>
            <a:r>
              <a:rPr kumimoji="1" lang="zh-TW" altLang="en-US" dirty="0" smtClean="0"/>
              <a:t>最新的</a:t>
            </a:r>
            <a:r>
              <a:rPr kumimoji="1" lang="en-US" altLang="zh-TW" dirty="0" smtClean="0"/>
              <a:t>Snapshot</a:t>
            </a:r>
            <a:r>
              <a:rPr kumimoji="1" lang="zh-TW" altLang="en-US" dirty="0" smtClean="0"/>
              <a:t>，</a:t>
            </a:r>
          </a:p>
          <a:p>
            <a:r>
              <a:rPr kumimoji="1" lang="zh-TW" altLang="en-US" dirty="0" smtClean="0"/>
              <a:t>----- 會議記錄 (6/29/15 12:37) -----</a:t>
            </a:r>
          </a:p>
          <a:p>
            <a:r>
              <a:rPr kumimoji="1" lang="zh-TW" altLang="en-US" dirty="0" smtClean="0"/>
              <a:t>不應該出現  limited resources. </a:t>
            </a:r>
          </a:p>
          <a:p>
            <a:endParaRPr kumimoji="1" lang="zh-TW" altLang="en-US" dirty="0" smtClean="0"/>
          </a:p>
          <a:p>
            <a:r>
              <a:rPr kumimoji="1" lang="zh-TW" altLang="en-US" dirty="0" smtClean="0"/>
              <a:t>(1) 怎樣才能抓到變動</a:t>
            </a:r>
          </a:p>
          <a:p>
            <a:r>
              <a:rPr kumimoji="1" lang="zh-TW" altLang="en-US" dirty="0" smtClean="0"/>
              <a:t>(2) Metric怎麼決定</a:t>
            </a:r>
          </a:p>
          <a:p>
            <a:endParaRPr kumimoji="1" lang="zh-TW" altLang="en-US" dirty="0" smtClean="0"/>
          </a:p>
          <a:p>
            <a:r>
              <a:rPr kumimoji="1" lang="zh-TW" altLang="en-US" dirty="0" smtClean="0"/>
              <a:t>什麼是  User behaviors evolution</a:t>
            </a:r>
          </a:p>
          <a:p>
            <a:r>
              <a:rPr kumimoji="1" lang="zh-TW" altLang="en-US" dirty="0" smtClean="0"/>
              <a:t>-------</a:t>
            </a:r>
          </a:p>
          <a:p>
            <a:r>
              <a:rPr kumimoji="1" lang="zh-TW" altLang="en-US" dirty="0" smtClean="0"/>
              <a:t>連結邏輯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2C8F-8528-4743-9130-150C36B6F2D8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36869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DD7B-BEB9-2E46-B6C7-9DB3D2E200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3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用最小的資源，做</a:t>
            </a:r>
            <a:r>
              <a:rPr kumimoji="1" lang="en-US" altLang="zh-TW" dirty="0" smtClean="0"/>
              <a:t>Facebook</a:t>
            </a:r>
            <a:r>
              <a:rPr kumimoji="1" lang="zh-TW" altLang="en-US" dirty="0" smtClean="0"/>
              <a:t>最新的</a:t>
            </a:r>
            <a:r>
              <a:rPr kumimoji="1" lang="en-US" altLang="zh-TW" dirty="0" smtClean="0"/>
              <a:t>Snapshot</a:t>
            </a:r>
            <a:r>
              <a:rPr kumimoji="1" lang="zh-TW" altLang="en-US" dirty="0" smtClean="0"/>
              <a:t>，</a:t>
            </a:r>
          </a:p>
          <a:p>
            <a:r>
              <a:rPr kumimoji="1" lang="zh-TW" altLang="en-US" dirty="0" smtClean="0"/>
              <a:t>----- 會議記錄 (6/29/15 12:37) -----</a:t>
            </a:r>
          </a:p>
          <a:p>
            <a:r>
              <a:rPr kumimoji="1" lang="zh-TW" altLang="en-US" dirty="0" smtClean="0"/>
              <a:t>不應該出現  limited resources. </a:t>
            </a:r>
          </a:p>
          <a:p>
            <a:endParaRPr kumimoji="1" lang="zh-TW" altLang="en-US" dirty="0" smtClean="0"/>
          </a:p>
          <a:p>
            <a:r>
              <a:rPr kumimoji="1" lang="zh-TW" altLang="en-US" dirty="0" smtClean="0"/>
              <a:t>(1) 怎樣才能抓到變動</a:t>
            </a:r>
          </a:p>
          <a:p>
            <a:r>
              <a:rPr kumimoji="1" lang="zh-TW" altLang="en-US" dirty="0" smtClean="0"/>
              <a:t>(2) Metric怎麼決定</a:t>
            </a:r>
          </a:p>
          <a:p>
            <a:endParaRPr kumimoji="1"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2C8F-8528-4743-9130-150C36B6F2D8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21319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take a glance</a:t>
            </a:r>
            <a:r>
              <a:rPr lang="en-US" baseline="0" dirty="0" smtClean="0"/>
              <a:t> of API design.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DD7B-BEB9-2E46-B6C7-9DB3D2E200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1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Right now, We have more than</a:t>
            </a:r>
            <a:r>
              <a:rPr kumimoji="1" lang="en-US" altLang="zh-TW" baseline="0" dirty="0" smtClean="0"/>
              <a:t> 200 instances for crawling</a:t>
            </a:r>
          </a:p>
          <a:p>
            <a:r>
              <a:rPr kumimoji="1" lang="en-US" altLang="zh-TW" baseline="0" dirty="0" smtClean="0"/>
              <a:t>We collect</a:t>
            </a:r>
            <a:r>
              <a:rPr kumimoji="1" lang="zh-TW" altLang="en-US" baseline="0" dirty="0" smtClean="0"/>
              <a:t> </a:t>
            </a:r>
            <a:r>
              <a:rPr kumimoji="1" lang="en-US" altLang="zh-TW" baseline="0" dirty="0" smtClean="0"/>
              <a:t>about 10TB in recent 3 months.</a:t>
            </a:r>
            <a:endParaRPr kumimoji="1" lang="en-US" altLang="zh-TW" dirty="0" smtClean="0"/>
          </a:p>
          <a:p>
            <a:r>
              <a:rPr kumimoji="1" lang="zh-TW" altLang="en-US" dirty="0" smtClean="0"/>
              <a:t>Dynamic !!!!!</a:t>
            </a:r>
          </a:p>
          <a:p>
            <a:endParaRPr kumimoji="1"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2C8F-8528-4743-9130-150C36B6F2D8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69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1050658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62126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72665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bg>
      <p:bgPr>
        <a:solidFill>
          <a:srgbClr val="1F2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06091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Master">
    <p:bg>
      <p:bgPr>
        <a:solidFill>
          <a:srgbClr val="1F2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43063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11382210" y="1147923"/>
            <a:ext cx="345078" cy="258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4D6D92"/>
          </a:solidFill>
          <a:ln w="12700">
            <a:miter lim="400000"/>
          </a:ln>
        </p:spPr>
        <p:txBody>
          <a:bodyPr lIns="17144" tIns="17144" rIns="17144" bIns="17144" anchor="ctr"/>
          <a:lstStyle/>
          <a:p>
            <a:pPr algn="ctr" defTabSz="857262">
              <a:defRPr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391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11284817" y="989451"/>
            <a:ext cx="532672" cy="304448"/>
          </a:xfrm>
          <a:prstGeom prst="rect">
            <a:avLst/>
          </a:prstGeom>
          <a:ln w="12700">
            <a:miter lim="400000"/>
          </a:ln>
        </p:spPr>
        <p:txBody>
          <a:bodyPr lIns="65027" tIns="65027" rIns="65027" bIns="65027" anchor="ctr">
            <a:spAutoFit/>
          </a:bodyPr>
          <a:lstStyle>
            <a:lvl1pPr defTabSz="857262">
              <a:defRPr sz="1125">
                <a:solidFill>
                  <a:srgbClr val="FFFFFF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defRPr>
            </a:lvl1pPr>
          </a:lstStyle>
          <a:p>
            <a:pPr algn="ctr"/>
            <a:fld id="{86CB4B4D-7CA3-9044-876B-883B54F8677D}" type="slidenum">
              <a:rPr kern="0"/>
              <a:pPr algn="ctr"/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98924188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272FD67-1EF6-C644-B443-60B2769C752B}" type="datetime1">
              <a:rPr kumimoji="1" lang="en-US" altLang="zh-TW" smtClean="0"/>
              <a:t>12/15/2015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04665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837548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3807621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11880117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lvl="0">
              <a:defRPr sz="1800"/>
            </a:pPr>
            <a:r>
              <a:rPr sz="4219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104865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8980431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77147636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3348826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lvl="0">
              <a:defRPr sz="1800"/>
            </a:pPr>
            <a:r>
              <a:rPr sz="1969"/>
              <a:t>Body Level One</a:t>
            </a:r>
          </a:p>
          <a:p>
            <a:pPr lvl="1">
              <a:defRPr sz="1800"/>
            </a:pPr>
            <a:r>
              <a:rPr sz="1969"/>
              <a:t>Body Level Two</a:t>
            </a:r>
          </a:p>
          <a:p>
            <a:pPr lvl="2">
              <a:defRPr sz="1800"/>
            </a:pPr>
            <a:r>
              <a:rPr sz="1969"/>
              <a:t>Body Level Three</a:t>
            </a:r>
          </a:p>
          <a:p>
            <a:pPr lvl="3">
              <a:defRPr sz="1800"/>
            </a:pPr>
            <a:r>
              <a:rPr sz="1969"/>
              <a:t>Body Level Four</a:t>
            </a:r>
          </a:p>
          <a:p>
            <a:pPr lvl="4">
              <a:defRPr sz="1800"/>
            </a:pPr>
            <a:r>
              <a:rPr sz="1969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68832317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137353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2882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1072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35585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bg>
      <p:bgPr>
        <a:solidFill>
          <a:srgbClr val="1F2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57834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Master">
    <p:bg>
      <p:bgPr>
        <a:solidFill>
          <a:srgbClr val="1F2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72535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11382210" y="1147923"/>
            <a:ext cx="345078" cy="258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4D6D92"/>
          </a:solidFill>
          <a:ln w="12700">
            <a:miter lim="400000"/>
          </a:ln>
        </p:spPr>
        <p:txBody>
          <a:bodyPr lIns="17144" tIns="17144" rIns="17144" bIns="17144" anchor="ctr"/>
          <a:lstStyle/>
          <a:p>
            <a:pPr algn="ctr" defTabSz="857262">
              <a:defRPr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391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11284817" y="989451"/>
            <a:ext cx="532672" cy="304448"/>
          </a:xfrm>
          <a:prstGeom prst="rect">
            <a:avLst/>
          </a:prstGeom>
          <a:ln w="12700">
            <a:miter lim="400000"/>
          </a:ln>
        </p:spPr>
        <p:txBody>
          <a:bodyPr lIns="65027" tIns="65027" rIns="65027" bIns="65027" anchor="ctr">
            <a:spAutoFit/>
          </a:bodyPr>
          <a:lstStyle>
            <a:lvl1pPr defTabSz="857262">
              <a:defRPr sz="1125">
                <a:solidFill>
                  <a:srgbClr val="FFFFFF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defRPr>
            </a:lvl1pPr>
          </a:lstStyle>
          <a:p>
            <a:pPr algn="ctr"/>
            <a:fld id="{86CB4B4D-7CA3-9044-876B-883B54F8677D}" type="slidenum">
              <a:rPr kern="0"/>
              <a:pPr algn="ctr"/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14319551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437088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272FD67-1EF6-C644-B443-60B2769C752B}" type="datetime1">
              <a:rPr kumimoji="1" lang="en-US" altLang="zh-TW" smtClean="0"/>
              <a:t>12/15/2015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94292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4015779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2958815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13898293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lvl="0">
              <a:defRPr sz="1800"/>
            </a:pPr>
            <a:r>
              <a:rPr sz="4219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98732328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56827535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2504014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lvl="0">
              <a:defRPr sz="1800"/>
            </a:pPr>
            <a:r>
              <a:rPr sz="1969"/>
              <a:t>Body Level One</a:t>
            </a:r>
          </a:p>
          <a:p>
            <a:pPr lvl="1">
              <a:defRPr sz="1800"/>
            </a:pPr>
            <a:r>
              <a:rPr sz="1969"/>
              <a:t>Body Level Two</a:t>
            </a:r>
          </a:p>
          <a:p>
            <a:pPr lvl="2">
              <a:defRPr sz="1800"/>
            </a:pPr>
            <a:r>
              <a:rPr sz="1969"/>
              <a:t>Body Level Three</a:t>
            </a:r>
          </a:p>
          <a:p>
            <a:pPr lvl="3">
              <a:defRPr sz="1800"/>
            </a:pPr>
            <a:r>
              <a:rPr sz="1969"/>
              <a:t>Body Level Four</a:t>
            </a:r>
          </a:p>
          <a:p>
            <a:pPr lvl="4">
              <a:defRPr sz="1800"/>
            </a:pPr>
            <a:r>
              <a:rPr sz="1969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6702218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93399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21005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lvl="0">
              <a:defRPr sz="1800"/>
            </a:pPr>
            <a:r>
              <a:rPr sz="4219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51426815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409954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66836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bg>
      <p:bgPr>
        <a:solidFill>
          <a:srgbClr val="1F2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23562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Master">
    <p:bg>
      <p:bgPr>
        <a:solidFill>
          <a:srgbClr val="1F2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42391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11382210" y="1147923"/>
            <a:ext cx="345078" cy="258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4D6D92"/>
          </a:solidFill>
          <a:ln w="12700">
            <a:miter lim="400000"/>
          </a:ln>
        </p:spPr>
        <p:txBody>
          <a:bodyPr lIns="17144" tIns="17144" rIns="17144" bIns="17144" anchor="ctr"/>
          <a:lstStyle/>
          <a:p>
            <a:pPr algn="ctr" defTabSz="857262">
              <a:defRPr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391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11284817" y="989451"/>
            <a:ext cx="532672" cy="304448"/>
          </a:xfrm>
          <a:prstGeom prst="rect">
            <a:avLst/>
          </a:prstGeom>
          <a:ln w="12700">
            <a:miter lim="400000"/>
          </a:ln>
        </p:spPr>
        <p:txBody>
          <a:bodyPr lIns="65027" tIns="65027" rIns="65027" bIns="65027" anchor="ctr">
            <a:spAutoFit/>
          </a:bodyPr>
          <a:lstStyle>
            <a:lvl1pPr defTabSz="857262">
              <a:defRPr sz="1125">
                <a:solidFill>
                  <a:srgbClr val="FFFFFF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defRPr>
            </a:lvl1pPr>
          </a:lstStyle>
          <a:p>
            <a:pPr algn="ctr"/>
            <a:fld id="{86CB4B4D-7CA3-9044-876B-883B54F8677D}" type="slidenum">
              <a:rPr kern="0"/>
              <a:pPr algn="ctr"/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17622584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Line 2"/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09585"/>
            <a:endParaRPr lang="zh-TW" altLang="en-US" sz="2400">
              <a:solidFill>
                <a:srgbClr val="000000"/>
              </a:solidFill>
            </a:endParaRP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640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215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charset="0"/>
              <a:buNone/>
              <a:defRPr sz="4267"/>
            </a:lvl1pPr>
          </a:lstStyle>
          <a:p>
            <a:pPr lvl="0"/>
            <a:r>
              <a:rPr lang="zh-TW" altLang="en-US" noProof="0" smtClean="0"/>
              <a:t>按一下以編輯母片子標題樣式</a:t>
            </a:r>
          </a:p>
        </p:txBody>
      </p:sp>
      <p:sp>
        <p:nvSpPr>
          <p:cNvPr id="32154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9B9B65BF-F34B-E747-A22B-8D4E7F00477A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32154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32154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grpSp>
        <p:nvGrpSpPr>
          <p:cNvPr id="321544" name="Group 8"/>
          <p:cNvGrpSpPr>
            <a:grpSpLocks/>
          </p:cNvGrpSpPr>
          <p:nvPr/>
        </p:nvGrpSpPr>
        <p:grpSpPr bwMode="auto">
          <a:xfrm>
            <a:off x="9990669" y="2992437"/>
            <a:ext cx="1784351" cy="2189163"/>
            <a:chOff x="4704" y="1885"/>
            <a:chExt cx="843" cy="1379"/>
          </a:xfrm>
        </p:grpSpPr>
        <p:sp>
          <p:nvSpPr>
            <p:cNvPr id="321545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46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47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48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49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0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1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2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3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4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5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6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7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8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9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0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1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2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3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4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5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6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7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8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9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70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71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72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73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74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75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21576" name="Line 40"/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09585"/>
            <a:endParaRPr lang="zh-TW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65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72FD67-1EF6-C644-B443-60B2769C752B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185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DF7C7C-B584-B240-8D5D-4B7C953E7529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1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1E6D59-3147-BC4A-95C6-DD2B78952BCF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971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9D3CA6-2B1C-2D41-8F12-F98378A6088D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98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390543437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E98624-44E6-3E4C-9AE6-049F459DA555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5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B5F747-3FB1-2B48-917F-B1E9F8C046F4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786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075161-3926-6240-9422-DCC607F0E248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70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0E0AF9-E92C-9D4B-8997-5D268AEB9E38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083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8F02B2-8A19-1348-92AE-1416655E7184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723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93401C-B216-F149-B09C-DF41BDB8D8FE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41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Line 2"/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09585"/>
            <a:endParaRPr lang="zh-TW" altLang="en-US" sz="2400">
              <a:solidFill>
                <a:srgbClr val="000000"/>
              </a:solidFill>
            </a:endParaRP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640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215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charset="0"/>
              <a:buNone/>
              <a:defRPr sz="4267"/>
            </a:lvl1pPr>
          </a:lstStyle>
          <a:p>
            <a:pPr lvl="0"/>
            <a:r>
              <a:rPr lang="zh-TW" altLang="en-US" noProof="0" smtClean="0"/>
              <a:t>按一下以編輯母片子標題樣式</a:t>
            </a:r>
          </a:p>
        </p:txBody>
      </p:sp>
      <p:sp>
        <p:nvSpPr>
          <p:cNvPr id="32154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9B9B65BF-F34B-E747-A22B-8D4E7F00477A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32154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32154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grpSp>
        <p:nvGrpSpPr>
          <p:cNvPr id="321544" name="Group 8"/>
          <p:cNvGrpSpPr>
            <a:grpSpLocks/>
          </p:cNvGrpSpPr>
          <p:nvPr/>
        </p:nvGrpSpPr>
        <p:grpSpPr bwMode="auto">
          <a:xfrm>
            <a:off x="9990669" y="2992437"/>
            <a:ext cx="1784351" cy="2189163"/>
            <a:chOff x="4704" y="1885"/>
            <a:chExt cx="843" cy="1379"/>
          </a:xfrm>
        </p:grpSpPr>
        <p:sp>
          <p:nvSpPr>
            <p:cNvPr id="321545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46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47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48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49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0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1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2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3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4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5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6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7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8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59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0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1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2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3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4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5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6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7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8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69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70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71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72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73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74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1575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21576" name="Line 40"/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09585"/>
            <a:endParaRPr lang="zh-TW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0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72FD67-1EF6-C644-B443-60B2769C752B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830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DF7C7C-B584-B240-8D5D-4B7C953E7529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14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1E6D59-3147-BC4A-95C6-DD2B78952BCF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09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99460008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9D3CA6-2B1C-2D41-8F12-F98378A6088D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728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E98624-44E6-3E4C-9AE6-049F459DA555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489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B5F747-3FB1-2B48-917F-B1E9F8C046F4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639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075161-3926-6240-9422-DCC607F0E248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662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0E0AF9-E92C-9D4B-8997-5D268AEB9E38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335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8F02B2-8A19-1348-92AE-1416655E7184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63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93401C-B216-F149-B09C-DF41BDB8D8FE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663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Line 2"/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00"/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US" altLang="zh-TW" noProof="0" smtClean="0"/>
              <a:t>Click to edit Master title style</a:t>
            </a:r>
            <a:endParaRPr lang="zh-TW" altLang="en-US" noProof="0" smtClean="0"/>
          </a:p>
        </p:txBody>
      </p:sp>
      <p:sp>
        <p:nvSpPr>
          <p:cNvPr id="3215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charset="0"/>
              <a:buNone/>
              <a:defRPr sz="3200"/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  <a:endParaRPr lang="zh-TW" altLang="en-US" noProof="0" smtClean="0"/>
          </a:p>
        </p:txBody>
      </p:sp>
      <p:sp>
        <p:nvSpPr>
          <p:cNvPr id="32154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9B9B65BF-F34B-E747-A22B-8D4E7F00477A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32154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32154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grpSp>
        <p:nvGrpSpPr>
          <p:cNvPr id="321544" name="Group 8"/>
          <p:cNvGrpSpPr>
            <a:grpSpLocks/>
          </p:cNvGrpSpPr>
          <p:nvPr/>
        </p:nvGrpSpPr>
        <p:grpSpPr bwMode="auto">
          <a:xfrm>
            <a:off x="9990667" y="2992438"/>
            <a:ext cx="1784351" cy="2189162"/>
            <a:chOff x="4704" y="1885"/>
            <a:chExt cx="843" cy="1379"/>
          </a:xfrm>
        </p:grpSpPr>
        <p:sp>
          <p:nvSpPr>
            <p:cNvPr id="321545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46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47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48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49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50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51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52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53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54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55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56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57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58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59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60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61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62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63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64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65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66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67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68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69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70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71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72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73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74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1575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</p:grpSp>
      <p:sp>
        <p:nvSpPr>
          <p:cNvPr id="321576" name="Line 40"/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1942739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72FD67-1EF6-C644-B443-60B2769C752B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46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DF7C7C-B584-B240-8D5D-4B7C953E7529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8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lvl="0">
              <a:defRPr sz="1800"/>
            </a:pPr>
            <a:r>
              <a:rPr sz="1969"/>
              <a:t>Body Level One</a:t>
            </a:r>
          </a:p>
          <a:p>
            <a:pPr lvl="1">
              <a:defRPr sz="1800"/>
            </a:pPr>
            <a:r>
              <a:rPr sz="1969"/>
              <a:t>Body Level Two</a:t>
            </a:r>
          </a:p>
          <a:p>
            <a:pPr lvl="2">
              <a:defRPr sz="1800"/>
            </a:pPr>
            <a:r>
              <a:rPr sz="1969"/>
              <a:t>Body Level Three</a:t>
            </a:r>
          </a:p>
          <a:p>
            <a:pPr lvl="3">
              <a:defRPr sz="1800"/>
            </a:pPr>
            <a:r>
              <a:rPr sz="1969"/>
              <a:t>Body Level Four</a:t>
            </a:r>
          </a:p>
          <a:p>
            <a:pPr lvl="4">
              <a:defRPr sz="1800"/>
            </a:pPr>
            <a:r>
              <a:rPr sz="1969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04811783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1E6D59-3147-BC4A-95C6-DD2B78952BCF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56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9D3CA6-2B1C-2D41-8F12-F98378A6088D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013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E98624-44E6-3E4C-9AE6-049F459DA555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155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B5F747-3FB1-2B48-917F-B1E9F8C046F4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718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075161-3926-6240-9422-DCC607F0E248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222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 smtClean="0"/>
              <a:t>Drag picture to placeholder or click icon to add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0E0AF9-E92C-9D4B-8997-5D268AEB9E38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5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8F02B2-8A19-1348-92AE-1416655E7184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004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93401C-B216-F149-B09C-DF41BDB8D8FE}" type="datetime1">
              <a:rPr kumimoji="1" lang="en-US" altLang="zh-TW" smtClean="0">
                <a:solidFill>
                  <a:srgbClr val="000000"/>
                </a:solidFill>
              </a:rPr>
              <a:pPr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27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3041865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36382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64017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06" r:id="rId15"/>
  </p:sldLayoutIdLst>
  <p:transition spd="med"/>
  <p:txStyles>
    <p:titleStyle>
      <a:lvl1pPr algn="ctr" defTabSz="410751">
        <a:defRPr sz="5625">
          <a:latin typeface="+mn-lt"/>
          <a:ea typeface="+mn-ea"/>
          <a:cs typeface="+mn-cs"/>
          <a:sym typeface="Helvetica Light"/>
        </a:defRPr>
      </a:lvl1pPr>
      <a:lvl2pPr indent="160729" algn="ctr" defTabSz="410751">
        <a:defRPr sz="5625">
          <a:latin typeface="+mn-lt"/>
          <a:ea typeface="+mn-ea"/>
          <a:cs typeface="+mn-cs"/>
          <a:sym typeface="Helvetica Light"/>
        </a:defRPr>
      </a:lvl2pPr>
      <a:lvl3pPr indent="321457" algn="ctr" defTabSz="410751">
        <a:defRPr sz="5625">
          <a:latin typeface="+mn-lt"/>
          <a:ea typeface="+mn-ea"/>
          <a:cs typeface="+mn-cs"/>
          <a:sym typeface="Helvetica Light"/>
        </a:defRPr>
      </a:lvl3pPr>
      <a:lvl4pPr indent="482186" algn="ctr" defTabSz="410751">
        <a:defRPr sz="5625">
          <a:latin typeface="+mn-lt"/>
          <a:ea typeface="+mn-ea"/>
          <a:cs typeface="+mn-cs"/>
          <a:sym typeface="Helvetica Light"/>
        </a:defRPr>
      </a:lvl4pPr>
      <a:lvl5pPr indent="642915" algn="ctr" defTabSz="410751">
        <a:defRPr sz="5625">
          <a:latin typeface="+mn-lt"/>
          <a:ea typeface="+mn-ea"/>
          <a:cs typeface="+mn-cs"/>
          <a:sym typeface="Helvetica Light"/>
        </a:defRPr>
      </a:lvl5pPr>
      <a:lvl6pPr indent="803643" algn="ctr" defTabSz="410751">
        <a:defRPr sz="5625">
          <a:latin typeface="+mn-lt"/>
          <a:ea typeface="+mn-ea"/>
          <a:cs typeface="+mn-cs"/>
          <a:sym typeface="Helvetica Light"/>
        </a:defRPr>
      </a:lvl6pPr>
      <a:lvl7pPr indent="964372" algn="ctr" defTabSz="410751">
        <a:defRPr sz="5625">
          <a:latin typeface="+mn-lt"/>
          <a:ea typeface="+mn-ea"/>
          <a:cs typeface="+mn-cs"/>
          <a:sym typeface="Helvetica Light"/>
        </a:defRPr>
      </a:lvl7pPr>
      <a:lvl8pPr indent="1125101" algn="ctr" defTabSz="410751">
        <a:defRPr sz="5625">
          <a:latin typeface="+mn-lt"/>
          <a:ea typeface="+mn-ea"/>
          <a:cs typeface="+mn-cs"/>
          <a:sym typeface="Helvetica Light"/>
        </a:defRPr>
      </a:lvl8pPr>
      <a:lvl9pPr indent="1285829" algn="ctr" defTabSz="410751">
        <a:defRPr sz="5625">
          <a:latin typeface="+mn-lt"/>
          <a:ea typeface="+mn-ea"/>
          <a:cs typeface="+mn-cs"/>
          <a:sym typeface="Helvetica Light"/>
        </a:defRPr>
      </a:lvl9pPr>
    </p:titleStyle>
    <p:bodyStyle>
      <a:lvl1pPr marL="312528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1pPr>
      <a:lvl2pPr marL="625056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2pPr>
      <a:lvl3pPr marL="937584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3pPr>
      <a:lvl4pPr marL="1250112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4pPr>
      <a:lvl5pPr marL="1562640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5pPr>
      <a:lvl6pPr marL="1875168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6pPr>
      <a:lvl7pPr marL="2187696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7pPr>
      <a:lvl8pPr marL="2500224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8pPr>
      <a:lvl9pPr marL="2812752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1571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transition spd="med"/>
  <p:txStyles>
    <p:titleStyle>
      <a:lvl1pPr algn="ctr" defTabSz="410751">
        <a:defRPr sz="5625">
          <a:latin typeface="+mn-lt"/>
          <a:ea typeface="+mn-ea"/>
          <a:cs typeface="+mn-cs"/>
          <a:sym typeface="Helvetica Light"/>
        </a:defRPr>
      </a:lvl1pPr>
      <a:lvl2pPr indent="160729" algn="ctr" defTabSz="410751">
        <a:defRPr sz="5625">
          <a:latin typeface="+mn-lt"/>
          <a:ea typeface="+mn-ea"/>
          <a:cs typeface="+mn-cs"/>
          <a:sym typeface="Helvetica Light"/>
        </a:defRPr>
      </a:lvl2pPr>
      <a:lvl3pPr indent="321457" algn="ctr" defTabSz="410751">
        <a:defRPr sz="5625">
          <a:latin typeface="+mn-lt"/>
          <a:ea typeface="+mn-ea"/>
          <a:cs typeface="+mn-cs"/>
          <a:sym typeface="Helvetica Light"/>
        </a:defRPr>
      </a:lvl3pPr>
      <a:lvl4pPr indent="482186" algn="ctr" defTabSz="410751">
        <a:defRPr sz="5625">
          <a:latin typeface="+mn-lt"/>
          <a:ea typeface="+mn-ea"/>
          <a:cs typeface="+mn-cs"/>
          <a:sym typeface="Helvetica Light"/>
        </a:defRPr>
      </a:lvl4pPr>
      <a:lvl5pPr indent="642915" algn="ctr" defTabSz="410751">
        <a:defRPr sz="5625">
          <a:latin typeface="+mn-lt"/>
          <a:ea typeface="+mn-ea"/>
          <a:cs typeface="+mn-cs"/>
          <a:sym typeface="Helvetica Light"/>
        </a:defRPr>
      </a:lvl5pPr>
      <a:lvl6pPr indent="803643" algn="ctr" defTabSz="410751">
        <a:defRPr sz="5625">
          <a:latin typeface="+mn-lt"/>
          <a:ea typeface="+mn-ea"/>
          <a:cs typeface="+mn-cs"/>
          <a:sym typeface="Helvetica Light"/>
        </a:defRPr>
      </a:lvl6pPr>
      <a:lvl7pPr indent="964372" algn="ctr" defTabSz="410751">
        <a:defRPr sz="5625">
          <a:latin typeface="+mn-lt"/>
          <a:ea typeface="+mn-ea"/>
          <a:cs typeface="+mn-cs"/>
          <a:sym typeface="Helvetica Light"/>
        </a:defRPr>
      </a:lvl7pPr>
      <a:lvl8pPr indent="1125101" algn="ctr" defTabSz="410751">
        <a:defRPr sz="5625">
          <a:latin typeface="+mn-lt"/>
          <a:ea typeface="+mn-ea"/>
          <a:cs typeface="+mn-cs"/>
          <a:sym typeface="Helvetica Light"/>
        </a:defRPr>
      </a:lvl8pPr>
      <a:lvl9pPr indent="1285829" algn="ctr" defTabSz="410751">
        <a:defRPr sz="5625">
          <a:latin typeface="+mn-lt"/>
          <a:ea typeface="+mn-ea"/>
          <a:cs typeface="+mn-cs"/>
          <a:sym typeface="Helvetica Light"/>
        </a:defRPr>
      </a:lvl9pPr>
    </p:titleStyle>
    <p:bodyStyle>
      <a:lvl1pPr marL="312528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1pPr>
      <a:lvl2pPr marL="625056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2pPr>
      <a:lvl3pPr marL="937584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3pPr>
      <a:lvl4pPr marL="1250112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4pPr>
      <a:lvl5pPr marL="1562640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5pPr>
      <a:lvl6pPr marL="1875168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6pPr>
      <a:lvl7pPr marL="2187696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7pPr>
      <a:lvl8pPr marL="2500224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8pPr>
      <a:lvl9pPr marL="2812752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5009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ransition spd="med"/>
  <p:txStyles>
    <p:titleStyle>
      <a:lvl1pPr algn="ctr" defTabSz="410751">
        <a:defRPr sz="5625">
          <a:latin typeface="+mn-lt"/>
          <a:ea typeface="+mn-ea"/>
          <a:cs typeface="+mn-cs"/>
          <a:sym typeface="Helvetica Light"/>
        </a:defRPr>
      </a:lvl1pPr>
      <a:lvl2pPr indent="160729" algn="ctr" defTabSz="410751">
        <a:defRPr sz="5625">
          <a:latin typeface="+mn-lt"/>
          <a:ea typeface="+mn-ea"/>
          <a:cs typeface="+mn-cs"/>
          <a:sym typeface="Helvetica Light"/>
        </a:defRPr>
      </a:lvl2pPr>
      <a:lvl3pPr indent="321457" algn="ctr" defTabSz="410751">
        <a:defRPr sz="5625">
          <a:latin typeface="+mn-lt"/>
          <a:ea typeface="+mn-ea"/>
          <a:cs typeface="+mn-cs"/>
          <a:sym typeface="Helvetica Light"/>
        </a:defRPr>
      </a:lvl3pPr>
      <a:lvl4pPr indent="482186" algn="ctr" defTabSz="410751">
        <a:defRPr sz="5625">
          <a:latin typeface="+mn-lt"/>
          <a:ea typeface="+mn-ea"/>
          <a:cs typeface="+mn-cs"/>
          <a:sym typeface="Helvetica Light"/>
        </a:defRPr>
      </a:lvl4pPr>
      <a:lvl5pPr indent="642915" algn="ctr" defTabSz="410751">
        <a:defRPr sz="5625">
          <a:latin typeface="+mn-lt"/>
          <a:ea typeface="+mn-ea"/>
          <a:cs typeface="+mn-cs"/>
          <a:sym typeface="Helvetica Light"/>
        </a:defRPr>
      </a:lvl5pPr>
      <a:lvl6pPr indent="803643" algn="ctr" defTabSz="410751">
        <a:defRPr sz="5625">
          <a:latin typeface="+mn-lt"/>
          <a:ea typeface="+mn-ea"/>
          <a:cs typeface="+mn-cs"/>
          <a:sym typeface="Helvetica Light"/>
        </a:defRPr>
      </a:lvl6pPr>
      <a:lvl7pPr indent="964372" algn="ctr" defTabSz="410751">
        <a:defRPr sz="5625">
          <a:latin typeface="+mn-lt"/>
          <a:ea typeface="+mn-ea"/>
          <a:cs typeface="+mn-cs"/>
          <a:sym typeface="Helvetica Light"/>
        </a:defRPr>
      </a:lvl7pPr>
      <a:lvl8pPr indent="1125101" algn="ctr" defTabSz="410751">
        <a:defRPr sz="5625">
          <a:latin typeface="+mn-lt"/>
          <a:ea typeface="+mn-ea"/>
          <a:cs typeface="+mn-cs"/>
          <a:sym typeface="Helvetica Light"/>
        </a:defRPr>
      </a:lvl8pPr>
      <a:lvl9pPr indent="1285829" algn="ctr" defTabSz="410751">
        <a:defRPr sz="5625">
          <a:latin typeface="+mn-lt"/>
          <a:ea typeface="+mn-ea"/>
          <a:cs typeface="+mn-cs"/>
          <a:sym typeface="Helvetica Light"/>
        </a:defRPr>
      </a:lvl9pPr>
    </p:titleStyle>
    <p:bodyStyle>
      <a:lvl1pPr marL="312528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1pPr>
      <a:lvl2pPr marL="625056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2pPr>
      <a:lvl3pPr marL="937584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3pPr>
      <a:lvl4pPr marL="1250112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4pPr>
      <a:lvl5pPr marL="1562640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5pPr>
      <a:lvl6pPr marL="1875168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6pPr>
      <a:lvl7pPr marL="2187696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7pPr>
      <a:lvl8pPr marL="2500224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8pPr>
      <a:lvl9pPr marL="2812752" indent="-312528" defTabSz="410751">
        <a:spcBef>
          <a:spcPts val="2953"/>
        </a:spcBef>
        <a:buSzPct val="75000"/>
        <a:buChar char="•"/>
        <a:defRPr sz="2531"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Line 2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09585"/>
            <a:endParaRPr lang="zh-TW" altLang="en-US" sz="2400">
              <a:solidFill>
                <a:srgbClr val="000000"/>
              </a:solidFill>
            </a:endParaRPr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9"/>
            <a:ext cx="10058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205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205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33"/>
            </a:lvl1pPr>
          </a:lstStyle>
          <a:p>
            <a:pPr defTabSz="609585"/>
            <a:fld id="{AB09FD8C-78A3-A546-AA76-3AB36C94900E}" type="datetime1">
              <a:rPr kumimoji="1" lang="en-US" altLang="zh-TW" smtClean="0">
                <a:solidFill>
                  <a:srgbClr val="000000"/>
                </a:solidFill>
              </a:rPr>
              <a:pPr defTabSz="609585"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3205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33"/>
            </a:lvl1pPr>
          </a:lstStyle>
          <a:p>
            <a:pPr defTabSz="609585"/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3205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33"/>
            </a:lvl1pPr>
          </a:lstStyle>
          <a:p>
            <a:pPr defTabSz="609585"/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 defTabSz="609585"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grpSp>
        <p:nvGrpSpPr>
          <p:cNvPr id="320520" name="Group 8"/>
          <p:cNvGrpSpPr>
            <a:grpSpLocks/>
          </p:cNvGrpSpPr>
          <p:nvPr/>
        </p:nvGrpSpPr>
        <p:grpSpPr bwMode="auto">
          <a:xfrm>
            <a:off x="10871202" y="152400"/>
            <a:ext cx="1056217" cy="1295400"/>
            <a:chOff x="5136" y="960"/>
            <a:chExt cx="528" cy="864"/>
          </a:xfrm>
        </p:grpSpPr>
        <p:sp>
          <p:nvSpPr>
            <p:cNvPr id="320521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22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23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24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25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26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27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28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29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0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1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2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3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4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5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6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7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8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9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0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1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2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3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4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5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6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7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8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9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50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51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278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  <a:ea typeface="新細明體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  <a:ea typeface="新細明體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  <a:ea typeface="新細明體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  <a:ea typeface="新細明體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  <a:ea typeface="新細明體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  <a:ea typeface="新細明體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  <a:ea typeface="新細明體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  <a:ea typeface="新細明體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2844" indent="-46353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l"/>
        <a:defRPr sz="3467">
          <a:solidFill>
            <a:schemeClr val="tx1"/>
          </a:solidFill>
          <a:latin typeface="+mn-lt"/>
          <a:ea typeface="+mn-ea"/>
        </a:defRPr>
      </a:lvl2pPr>
      <a:lvl3pPr marL="1316534" indent="-3915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3067">
          <a:solidFill>
            <a:schemeClr val="tx1"/>
          </a:solidFill>
          <a:latin typeface="+mn-lt"/>
          <a:ea typeface="+mn-ea"/>
        </a:defRPr>
      </a:lvl3pPr>
      <a:lvl4pPr marL="1708108" indent="-389457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 sz="2667">
          <a:solidFill>
            <a:schemeClr val="tx1"/>
          </a:solidFill>
          <a:latin typeface="+mn-lt"/>
          <a:ea typeface="+mn-ea"/>
        </a:defRPr>
      </a:lvl4pPr>
      <a:lvl5pPr marL="2131431" indent="-42120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667">
          <a:solidFill>
            <a:schemeClr val="tx1"/>
          </a:solidFill>
          <a:latin typeface="+mn-lt"/>
          <a:ea typeface="+mn-ea"/>
        </a:defRPr>
      </a:lvl5pPr>
      <a:lvl6pPr marL="2741015" indent="-42120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667">
          <a:solidFill>
            <a:schemeClr val="tx1"/>
          </a:solidFill>
          <a:latin typeface="+mn-lt"/>
          <a:ea typeface="+mn-ea"/>
        </a:defRPr>
      </a:lvl6pPr>
      <a:lvl7pPr marL="3350600" indent="-42120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667">
          <a:solidFill>
            <a:schemeClr val="tx1"/>
          </a:solidFill>
          <a:latin typeface="+mn-lt"/>
          <a:ea typeface="+mn-ea"/>
        </a:defRPr>
      </a:lvl7pPr>
      <a:lvl8pPr marL="3960185" indent="-42120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667">
          <a:solidFill>
            <a:schemeClr val="tx1"/>
          </a:solidFill>
          <a:latin typeface="+mn-lt"/>
          <a:ea typeface="+mn-ea"/>
        </a:defRPr>
      </a:lvl8pPr>
      <a:lvl9pPr marL="4569770" indent="-42120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Line 2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09585"/>
            <a:endParaRPr lang="zh-TW" altLang="en-US" sz="2400">
              <a:solidFill>
                <a:srgbClr val="000000"/>
              </a:solidFill>
            </a:endParaRPr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9"/>
            <a:ext cx="10058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205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205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33"/>
            </a:lvl1pPr>
          </a:lstStyle>
          <a:p>
            <a:pPr defTabSz="609585"/>
            <a:fld id="{AB09FD8C-78A3-A546-AA76-3AB36C94900E}" type="datetime1">
              <a:rPr kumimoji="1" lang="en-US" altLang="zh-TW" smtClean="0">
                <a:solidFill>
                  <a:srgbClr val="000000"/>
                </a:solidFill>
              </a:rPr>
              <a:pPr defTabSz="609585"/>
              <a:t>12/15/2015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3205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33"/>
            </a:lvl1pPr>
          </a:lstStyle>
          <a:p>
            <a:pPr defTabSz="609585"/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3205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33"/>
            </a:lvl1pPr>
          </a:lstStyle>
          <a:p>
            <a:pPr defTabSz="609585"/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 defTabSz="609585"/>
              <a:t>‹#›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grpSp>
        <p:nvGrpSpPr>
          <p:cNvPr id="320520" name="Group 8"/>
          <p:cNvGrpSpPr>
            <a:grpSpLocks/>
          </p:cNvGrpSpPr>
          <p:nvPr/>
        </p:nvGrpSpPr>
        <p:grpSpPr bwMode="auto">
          <a:xfrm>
            <a:off x="10871202" y="152400"/>
            <a:ext cx="1056217" cy="1295400"/>
            <a:chOff x="5136" y="960"/>
            <a:chExt cx="528" cy="864"/>
          </a:xfrm>
        </p:grpSpPr>
        <p:sp>
          <p:nvSpPr>
            <p:cNvPr id="320521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22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23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24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25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26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27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28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29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0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1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2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3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4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5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6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7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8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39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0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1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2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3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4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5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6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7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8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49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50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0551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zh-TW" alt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08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  <a:ea typeface="新細明體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  <a:ea typeface="新細明體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  <a:ea typeface="新細明體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  <a:ea typeface="新細明體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  <a:ea typeface="新細明體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  <a:ea typeface="新細明體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  <a:ea typeface="新細明體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5200" b="1">
          <a:solidFill>
            <a:schemeClr val="tx2"/>
          </a:solidFill>
          <a:latin typeface="Arial" charset="0"/>
          <a:ea typeface="新細明體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2844" indent="-46353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l"/>
        <a:defRPr sz="3467">
          <a:solidFill>
            <a:schemeClr val="tx1"/>
          </a:solidFill>
          <a:latin typeface="+mn-lt"/>
          <a:ea typeface="+mn-ea"/>
        </a:defRPr>
      </a:lvl2pPr>
      <a:lvl3pPr marL="1316534" indent="-3915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3067">
          <a:solidFill>
            <a:schemeClr val="tx1"/>
          </a:solidFill>
          <a:latin typeface="+mn-lt"/>
          <a:ea typeface="+mn-ea"/>
        </a:defRPr>
      </a:lvl3pPr>
      <a:lvl4pPr marL="1708108" indent="-389457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 sz="2667">
          <a:solidFill>
            <a:schemeClr val="tx1"/>
          </a:solidFill>
          <a:latin typeface="+mn-lt"/>
          <a:ea typeface="+mn-ea"/>
        </a:defRPr>
      </a:lvl4pPr>
      <a:lvl5pPr marL="2131431" indent="-42120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667">
          <a:solidFill>
            <a:schemeClr val="tx1"/>
          </a:solidFill>
          <a:latin typeface="+mn-lt"/>
          <a:ea typeface="+mn-ea"/>
        </a:defRPr>
      </a:lvl5pPr>
      <a:lvl6pPr marL="2741015" indent="-42120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667">
          <a:solidFill>
            <a:schemeClr val="tx1"/>
          </a:solidFill>
          <a:latin typeface="+mn-lt"/>
          <a:ea typeface="+mn-ea"/>
        </a:defRPr>
      </a:lvl6pPr>
      <a:lvl7pPr marL="3350600" indent="-42120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667">
          <a:solidFill>
            <a:schemeClr val="tx1"/>
          </a:solidFill>
          <a:latin typeface="+mn-lt"/>
          <a:ea typeface="+mn-ea"/>
        </a:defRPr>
      </a:lvl7pPr>
      <a:lvl8pPr marL="3960185" indent="-42120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667">
          <a:solidFill>
            <a:schemeClr val="tx1"/>
          </a:solidFill>
          <a:latin typeface="+mn-lt"/>
          <a:ea typeface="+mn-ea"/>
        </a:defRPr>
      </a:lvl8pPr>
      <a:lvl9pPr marL="4569770" indent="-42120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Line 2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00"/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205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205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EC807585-AF1E-F34C-9760-B48F8B7C431F}" type="datetimeFigureOut">
              <a:rPr kumimoji="1" lang="zh-TW" altLang="en-US" smtClean="0"/>
              <a:t>2015/12/15</a:t>
            </a:fld>
            <a:endParaRPr kumimoji="1" lang="zh-TW" altLang="en-US"/>
          </a:p>
        </p:txBody>
      </p:sp>
      <p:sp>
        <p:nvSpPr>
          <p:cNvPr id="3205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kumimoji="1" lang="zh-TW" altLang="en-US"/>
          </a:p>
        </p:txBody>
      </p:sp>
      <p:sp>
        <p:nvSpPr>
          <p:cNvPr id="3205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B257D2C4-4DDF-2443-AB11-8F544FF542CC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grpSp>
        <p:nvGrpSpPr>
          <p:cNvPr id="320520" name="Group 8"/>
          <p:cNvGrpSpPr>
            <a:grpSpLocks/>
          </p:cNvGrpSpPr>
          <p:nvPr/>
        </p:nvGrpSpPr>
        <p:grpSpPr bwMode="auto">
          <a:xfrm>
            <a:off x="10871201" y="152400"/>
            <a:ext cx="1056217" cy="1295400"/>
            <a:chOff x="5136" y="960"/>
            <a:chExt cx="528" cy="864"/>
          </a:xfrm>
        </p:grpSpPr>
        <p:sp>
          <p:nvSpPr>
            <p:cNvPr id="320521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22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23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24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25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26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27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28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29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30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31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32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33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34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35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36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37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38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39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40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41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42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43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44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45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46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47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48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49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50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  <p:sp>
          <p:nvSpPr>
            <p:cNvPr id="320551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3268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新細明體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新細明體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新細明體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新細明體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新細明體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新細明體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新細明體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新細明體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l"/>
        <a:defRPr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8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20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11" Type="http://schemas.openxmlformats.org/officeDocument/2006/relationships/package" Target="../embeddings/Microsoft_Word_Document4.docx"/><Relationship Id="rId5" Type="http://schemas.openxmlformats.org/officeDocument/2006/relationships/package" Target="../embeddings/Microsoft_Word_Document2.docx"/><Relationship Id="rId15" Type="http://schemas.openxmlformats.org/officeDocument/2006/relationships/image" Target="../media/image19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7.png"/><Relationship Id="rId14" Type="http://schemas.openxmlformats.org/officeDocument/2006/relationships/package" Target="../embeddings/Microsoft_Word_Document5.doc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3.png"/>
          <p:cNvPicPr/>
          <p:nvPr/>
        </p:nvPicPr>
        <p:blipFill>
          <a:blip r:embed="rId2">
            <a:extLst/>
          </a:blip>
          <a:srcRect t="7818" b="7817"/>
          <a:stretch>
            <a:fillRect/>
          </a:stretch>
        </p:blipFill>
        <p:spPr>
          <a:xfrm>
            <a:off x="0" y="27820"/>
            <a:ext cx="12192000" cy="6830179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63649">
                  <a:alpha val="84000"/>
                </a:srgbClr>
              </a:gs>
              <a:gs pos="100000">
                <a:srgbClr val="1BAAAA">
                  <a:alpha val="84000"/>
                </a:srgbClr>
              </a:gs>
            </a:gsLst>
          </a:gradFill>
          <a:ln w="12700">
            <a:miter lim="400000"/>
          </a:ln>
        </p:spPr>
        <p:txBody>
          <a:bodyPr lIns="17144" tIns="17144" rIns="17144" bIns="17144" anchor="ctr"/>
          <a:lstStyle/>
          <a:p>
            <a:pPr algn="ctr" defTabSz="857262">
              <a:defRPr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391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630621" y="1870183"/>
            <a:ext cx="11114689" cy="1498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22" tIns="45722" rIns="45722" bIns="45722"/>
          <a:lstStyle>
            <a:lvl1pPr defTabSz="1219261">
              <a:spcBef>
                <a:spcPts val="1000"/>
              </a:spcBef>
              <a:defRPr sz="2200">
                <a:solidFill>
                  <a:srgbClr val="BFBFB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>
              <a:defRPr sz="1800">
                <a:solidFill>
                  <a:srgbClr val="000000"/>
                </a:solidFill>
              </a:defRPr>
            </a:pPr>
            <a:r>
              <a:rPr lang="en-US" sz="4200" b="1" kern="0" dirty="0" smtClean="0">
                <a:solidFill>
                  <a:schemeClr val="bg1"/>
                </a:solidFill>
              </a:rPr>
              <a:t>Capture </a:t>
            </a:r>
            <a:r>
              <a:rPr lang="en-US" sz="4200" b="1" kern="0" dirty="0">
                <a:solidFill>
                  <a:schemeClr val="bg1"/>
                </a:solidFill>
              </a:rPr>
              <a:t>the great moment of social network efficiently and effectively</a:t>
            </a:r>
            <a:endParaRPr sz="4200" b="1" kern="0" dirty="0">
              <a:solidFill>
                <a:schemeClr val="bg1"/>
              </a:solidFill>
            </a:endParaRPr>
          </a:p>
        </p:txBody>
      </p: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3315483" y="4086224"/>
            <a:ext cx="5561034" cy="720000"/>
            <a:chOff x="0" y="0"/>
            <a:chExt cx="3867567" cy="500742"/>
          </a:xfrm>
        </p:grpSpPr>
        <p:sp>
          <p:nvSpPr>
            <p:cNvPr id="43" name="Shape 43"/>
            <p:cNvSpPr/>
            <p:nvPr/>
          </p:nvSpPr>
          <p:spPr>
            <a:xfrm>
              <a:off x="0" y="0"/>
              <a:ext cx="3867567" cy="500742"/>
            </a:xfrm>
            <a:prstGeom prst="rect">
              <a:avLst/>
            </a:prstGeom>
            <a:solidFill>
              <a:srgbClr val="1BAAAA"/>
            </a:solidFill>
            <a:ln w="12700" cap="flat">
              <a:noFill/>
              <a:miter lim="400000"/>
            </a:ln>
            <a:effectLst/>
          </p:spPr>
          <p:txBody>
            <a:bodyPr wrap="square" lIns="17144" tIns="17144" rIns="17144" bIns="17144" numCol="1" anchor="ctr">
              <a:noAutofit/>
            </a:bodyPr>
            <a:lstStyle/>
            <a:p>
              <a:pPr algn="ctr" defTabSz="857262">
                <a:defRPr sz="18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endParaRPr sz="1266" b="1" ker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4" name="Shape 44"/>
            <p:cNvSpPr/>
            <p:nvPr/>
          </p:nvSpPr>
          <p:spPr>
            <a:xfrm>
              <a:off x="0" y="143345"/>
              <a:ext cx="3867567" cy="214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219261">
                <a:defRPr sz="18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pPr algn="ctr">
                <a:defRPr b="0">
                  <a:solidFill>
                    <a:srgbClr val="000000"/>
                  </a:solidFill>
                </a:defRPr>
              </a:pPr>
              <a:r>
                <a:rPr sz="2000" kern="0" dirty="0">
                  <a:solidFill>
                    <a:schemeClr val="bg1"/>
                  </a:solidFill>
                </a:rPr>
                <a:t>PRESENTED BY: </a:t>
              </a:r>
              <a:r>
                <a:rPr lang="en-US" sz="2000" kern="0" dirty="0">
                  <a:solidFill>
                    <a:schemeClr val="bg1"/>
                  </a:solidFill>
                </a:rPr>
                <a:t>Shih-En</a:t>
              </a:r>
              <a:endParaRPr sz="2000" kern="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6" name="Logo White.png"/>
          <p:cNvPicPr>
            <a:picLocks noChangeAspect="1"/>
          </p:cNvPicPr>
          <p:nvPr/>
        </p:nvPicPr>
        <p:blipFill>
          <a:blip r:embed="rId3">
            <a:extLst/>
          </a:blip>
          <a:srcRect r="254"/>
          <a:stretch>
            <a:fillRect/>
          </a:stretch>
        </p:blipFill>
        <p:spPr>
          <a:xfrm>
            <a:off x="10025743" y="6204600"/>
            <a:ext cx="1918072" cy="435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44"/>
          <p:cNvSpPr/>
          <p:nvPr/>
        </p:nvSpPr>
        <p:spPr>
          <a:xfrm>
            <a:off x="3315483" y="5832377"/>
            <a:ext cx="556103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 defTabSz="1219261">
              <a:defRPr sz="18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 algn="ctr">
              <a:defRPr b="0">
                <a:solidFill>
                  <a:srgbClr val="000000"/>
                </a:solidFill>
              </a:defRPr>
            </a:pPr>
            <a:r>
              <a:rPr lang="en-US" sz="2000" kern="0" dirty="0" err="1" smtClean="0">
                <a:solidFill>
                  <a:schemeClr val="bg1"/>
                </a:solidFill>
              </a:rPr>
              <a:t>elliot@qsearch.cc</a:t>
            </a:r>
            <a:endParaRPr sz="2000" kern="0" dirty="0">
              <a:solidFill>
                <a:schemeClr val="bg1"/>
              </a:solidFill>
            </a:endParaRPr>
          </a:p>
        </p:txBody>
      </p:sp>
      <p:sp>
        <p:nvSpPr>
          <p:cNvPr id="11" name="Shape 44"/>
          <p:cNvSpPr/>
          <p:nvPr/>
        </p:nvSpPr>
        <p:spPr>
          <a:xfrm>
            <a:off x="3315483" y="5210742"/>
            <a:ext cx="556103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 defTabSz="1219261">
              <a:defRPr sz="18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 algn="ctr">
              <a:defRPr b="0">
                <a:solidFill>
                  <a:srgbClr val="000000"/>
                </a:solidFill>
              </a:defRPr>
            </a:pPr>
            <a:r>
              <a:rPr lang="en-US" sz="2000" kern="0" dirty="0">
                <a:solidFill>
                  <a:schemeClr val="bg1"/>
                </a:solidFill>
              </a:rPr>
              <a:t>2015/12/18 </a:t>
            </a:r>
            <a:r>
              <a:rPr lang="en-US" sz="2000" kern="0" dirty="0" smtClean="0">
                <a:solidFill>
                  <a:schemeClr val="bg1"/>
                </a:solidFill>
              </a:rPr>
              <a:t>IR </a:t>
            </a:r>
            <a:r>
              <a:rPr lang="en-US" sz="2000" kern="0" dirty="0">
                <a:solidFill>
                  <a:schemeClr val="bg1"/>
                </a:solidFill>
              </a:rPr>
              <a:t>Workshop</a:t>
            </a:r>
            <a:endParaRPr sz="20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3661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 bldLvl="5" animBg="1" advAuto="0"/>
      <p:bldP spid="45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Problems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D2C4-4DDF-2443-AB11-8F544FF542CC}" type="slidenum">
              <a:rPr kumimoji="1" lang="zh-TW" altLang="en-US" smtClean="0"/>
              <a:t>10</a:t>
            </a:fld>
            <a:endParaRPr kumimoji="1" lang="zh-TW" altLang="en-US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609599" y="1719264"/>
            <a:ext cx="10474037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l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kumimoji="1" lang="en-US" altLang="zh-TW" sz="2800" dirty="0" smtClean="0"/>
              <a:t>To solve our clients problems,</a:t>
            </a:r>
          </a:p>
          <a:p>
            <a:pPr marL="0" indent="0">
              <a:buNone/>
            </a:pPr>
            <a:endParaRPr kumimoji="1" lang="en-US" altLang="zh-TW" sz="2800" dirty="0"/>
          </a:p>
          <a:p>
            <a:r>
              <a:rPr kumimoji="1" lang="en-US" altLang="zh-TW" sz="3200" dirty="0"/>
              <a:t>How often do we need to do </a:t>
            </a:r>
            <a:r>
              <a:rPr kumimoji="1" lang="en-US" altLang="zh-TW" sz="3200" dirty="0" smtClean="0"/>
              <a:t>snapshots?</a:t>
            </a:r>
            <a:endParaRPr kumimoji="1" lang="en-US" altLang="zh-TW" sz="3200" dirty="0"/>
          </a:p>
          <a:p>
            <a:r>
              <a:rPr kumimoji="1" lang="en-US" altLang="zh-TW" sz="3200" dirty="0" smtClean="0"/>
              <a:t>How </a:t>
            </a:r>
            <a:r>
              <a:rPr kumimoji="1" lang="en-US" altLang="zh-TW" sz="3200" dirty="0"/>
              <a:t>do we know </a:t>
            </a:r>
            <a:r>
              <a:rPr kumimoji="1" lang="en-US" altLang="zh-TW" sz="3200" dirty="0" smtClean="0"/>
              <a:t>that we have enough data?</a:t>
            </a:r>
            <a:endParaRPr kumimoji="1" lang="en-US" altLang="zh-TW" sz="3200" dirty="0"/>
          </a:p>
          <a:p>
            <a:pPr marL="0" indent="0">
              <a:buNone/>
            </a:pPr>
            <a:endParaRPr kumimoji="1" lang="en-US" altLang="zh-TW" sz="3200" dirty="0"/>
          </a:p>
          <a:p>
            <a:r>
              <a:rPr kumimoji="1" lang="en-US" altLang="zh-TW" sz="3200" dirty="0" smtClean="0"/>
              <a:t>For Social network:</a:t>
            </a:r>
          </a:p>
          <a:p>
            <a:pPr marL="0" indent="0">
              <a:buNone/>
            </a:pPr>
            <a:r>
              <a:rPr kumimoji="1" lang="en-US" altLang="zh-TW" sz="3200" dirty="0" smtClean="0"/>
              <a:t>	Due to limited API access request times, it’s not easy to crawl all posts or refresh the local database.</a:t>
            </a:r>
          </a:p>
          <a:p>
            <a:endParaRPr kumimoji="1" lang="en-US" altLang="zh-TW" sz="3200" dirty="0"/>
          </a:p>
          <a:p>
            <a:endParaRPr kumimoji="1" lang="zh-TW" altLang="en-US" sz="3200" dirty="0"/>
          </a:p>
        </p:txBody>
      </p:sp>
      <p:pic>
        <p:nvPicPr>
          <p:cNvPr id="5" name="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2606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ight Arrow 58"/>
          <p:cNvSpPr/>
          <p:nvPr/>
        </p:nvSpPr>
        <p:spPr bwMode="auto">
          <a:xfrm>
            <a:off x="-909477" y="4484827"/>
            <a:ext cx="13101477" cy="477413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11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89387" y="2382981"/>
            <a:ext cx="2624975" cy="1836203"/>
            <a:chOff x="1188720" y="1788160"/>
            <a:chExt cx="1554480" cy="1016000"/>
          </a:xfrm>
          <a:scene3d>
            <a:camera prst="orthographicFront">
              <a:rot lat="12000000" lon="3000000" rev="21000000"/>
            </a:camera>
            <a:lightRig rig="threePt" dir="t"/>
          </a:scene3d>
        </p:grpSpPr>
        <p:sp>
          <p:nvSpPr>
            <p:cNvPr id="7" name="Rectangle 6"/>
            <p:cNvSpPr/>
            <p:nvPr/>
          </p:nvSpPr>
          <p:spPr bwMode="auto">
            <a:xfrm>
              <a:off x="1188720" y="178816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595120" y="178816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021840" y="1788160"/>
              <a:ext cx="294640" cy="264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448560" y="178816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188720" y="216408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595120" y="2164080"/>
              <a:ext cx="294640" cy="264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021840" y="216408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448560" y="2164080"/>
              <a:ext cx="294640" cy="264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188720" y="2540000"/>
              <a:ext cx="294640" cy="264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595120" y="254000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2021840" y="254000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2448560" y="254000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43599" y="2382981"/>
            <a:ext cx="2624975" cy="1836203"/>
            <a:chOff x="3649314" y="1788160"/>
            <a:chExt cx="1554480" cy="1016000"/>
          </a:xfrm>
          <a:scene3d>
            <a:camera prst="orthographicFront">
              <a:rot lat="12000000" lon="3000000" rev="21000000"/>
            </a:camera>
            <a:lightRig rig="threePt" dir="t"/>
          </a:scene3d>
        </p:grpSpPr>
        <p:sp>
          <p:nvSpPr>
            <p:cNvPr id="19" name="Rectangle 18"/>
            <p:cNvSpPr/>
            <p:nvPr/>
          </p:nvSpPr>
          <p:spPr bwMode="auto">
            <a:xfrm>
              <a:off x="3649314" y="178816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055714" y="178816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482434" y="1788160"/>
              <a:ext cx="294640" cy="264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909154" y="178816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3649314" y="216408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055714" y="2164080"/>
              <a:ext cx="294640" cy="264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482434" y="216408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909154" y="2164080"/>
              <a:ext cx="294640" cy="264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649314" y="2540000"/>
              <a:ext cx="294640" cy="264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055714" y="2540000"/>
              <a:ext cx="294640" cy="26416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482434" y="254000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909154" y="254000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370959" y="2382981"/>
            <a:ext cx="2624975" cy="1836203"/>
            <a:chOff x="6087714" y="1788160"/>
            <a:chExt cx="1554480" cy="1016000"/>
          </a:xfrm>
          <a:scene3d>
            <a:camera prst="orthographicFront">
              <a:rot lat="12000000" lon="3000000" rev="21000000"/>
            </a:camera>
            <a:lightRig rig="threePt" dir="t"/>
          </a:scene3d>
        </p:grpSpPr>
        <p:sp>
          <p:nvSpPr>
            <p:cNvPr id="31" name="Rectangle 30"/>
            <p:cNvSpPr/>
            <p:nvPr/>
          </p:nvSpPr>
          <p:spPr bwMode="auto">
            <a:xfrm>
              <a:off x="6087714" y="178816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6494114" y="178816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6920834" y="1788160"/>
              <a:ext cx="294640" cy="264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347554" y="178816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6087714" y="216408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494114" y="2164080"/>
              <a:ext cx="294640" cy="264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6920834" y="216408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7347554" y="2164080"/>
              <a:ext cx="294640" cy="264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6087714" y="2540000"/>
              <a:ext cx="294640" cy="264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494114" y="2540000"/>
              <a:ext cx="294640" cy="26416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6920834" y="2540000"/>
              <a:ext cx="294640" cy="26416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7347554" y="2540000"/>
              <a:ext cx="294640" cy="26416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701279" y="2382981"/>
            <a:ext cx="2624975" cy="1836203"/>
            <a:chOff x="6087714" y="1788160"/>
            <a:chExt cx="1554480" cy="1016000"/>
          </a:xfrm>
          <a:scene3d>
            <a:camera prst="orthographicFront">
              <a:rot lat="12000000" lon="3000000" rev="21000000"/>
            </a:camera>
            <a:lightRig rig="threePt" dir="t"/>
          </a:scene3d>
        </p:grpSpPr>
        <p:sp>
          <p:nvSpPr>
            <p:cNvPr id="46" name="Rectangle 45"/>
            <p:cNvSpPr/>
            <p:nvPr/>
          </p:nvSpPr>
          <p:spPr bwMode="auto">
            <a:xfrm>
              <a:off x="6087714" y="178816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6494114" y="178816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6920834" y="1788160"/>
              <a:ext cx="294640" cy="264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7347554" y="178816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6087714" y="216408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6494114" y="2164080"/>
              <a:ext cx="294640" cy="264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6920834" y="2164080"/>
              <a:ext cx="294640" cy="2641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7347554" y="2164080"/>
              <a:ext cx="294640" cy="264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6087714" y="2540000"/>
              <a:ext cx="294640" cy="264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6494114" y="2540000"/>
              <a:ext cx="294640" cy="26416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6920834" y="2540000"/>
              <a:ext cx="294640" cy="26416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7347554" y="2540000"/>
              <a:ext cx="294640" cy="26416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0000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9925396" y="4044140"/>
            <a:ext cx="116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38159" y="4981662"/>
            <a:ext cx="208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dirty="0">
                <a:solidFill>
                  <a:srgbClr val="000000"/>
                </a:solidFill>
              </a:rPr>
              <a:t>Snapshot1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610799" y="4981662"/>
            <a:ext cx="208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>
                <a:solidFill>
                  <a:srgbClr val="000000"/>
                </a:solidFill>
              </a:rPr>
              <a:t>Snapshot2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712537" y="4962241"/>
            <a:ext cx="208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dirty="0">
                <a:solidFill>
                  <a:srgbClr val="000000"/>
                </a:solidFill>
              </a:rPr>
              <a:t>Snapshot3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950051" y="4933441"/>
            <a:ext cx="208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dirty="0">
                <a:solidFill>
                  <a:srgbClr val="000000"/>
                </a:solidFill>
              </a:rPr>
              <a:t>Snapshot X</a:t>
            </a:r>
          </a:p>
        </p:txBody>
      </p:sp>
      <p:sp>
        <p:nvSpPr>
          <p:cNvPr id="5" name="Left Brace 4"/>
          <p:cNvSpPr/>
          <p:nvPr/>
        </p:nvSpPr>
        <p:spPr bwMode="auto">
          <a:xfrm rot="5400000">
            <a:off x="4030398" y="712204"/>
            <a:ext cx="469733" cy="2356669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20322" y="1143257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FF0000"/>
                </a:solidFill>
              </a:rPr>
              <a:t>Difference</a:t>
            </a:r>
          </a:p>
        </p:txBody>
      </p:sp>
      <p:pic>
        <p:nvPicPr>
          <p:cNvPr id="64" name="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TextBox 64"/>
          <p:cNvSpPr txBox="1"/>
          <p:nvPr/>
        </p:nvSpPr>
        <p:spPr>
          <a:xfrm>
            <a:off x="7362343" y="4912822"/>
            <a:ext cx="509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smtClean="0">
                <a:solidFill>
                  <a:srgbClr val="000000"/>
                </a:solidFill>
              </a:rPr>
              <a:t>…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4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Problems</a:t>
            </a:r>
            <a:endParaRPr kumimoji="1"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D2C4-4DDF-2443-AB11-8F544FF542CC}" type="slidenum">
              <a:rPr kumimoji="1" lang="zh-TW" altLang="en-US" smtClean="0"/>
              <a:t>12</a:t>
            </a:fld>
            <a:endParaRPr kumimoji="1" lang="zh-TW" altLang="en-US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609599" y="1719264"/>
            <a:ext cx="10474037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l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kumimoji="1" lang="en-US" altLang="zh-TW" sz="3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kumimoji="1" lang="en-US" altLang="zh-TW" sz="3200" dirty="0">
                <a:solidFill>
                  <a:schemeClr val="bg1">
                    <a:lumMod val="85000"/>
                  </a:schemeClr>
                </a:solidFill>
              </a:rPr>
              <a:t>How often do we need to do </a:t>
            </a:r>
            <a:r>
              <a:rPr kumimoji="1" lang="en-US" altLang="zh-TW" sz="3200" dirty="0" smtClean="0">
                <a:solidFill>
                  <a:schemeClr val="bg1">
                    <a:lumMod val="85000"/>
                  </a:schemeClr>
                </a:solidFill>
              </a:rPr>
              <a:t>snapshots?</a:t>
            </a:r>
            <a:endParaRPr kumimoji="1" lang="en-US" altLang="zh-TW" sz="32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kumimoji="1" lang="en-US" altLang="zh-TW" sz="3200" dirty="0" smtClean="0">
                <a:solidFill>
                  <a:schemeClr val="bg1">
                    <a:lumMod val="85000"/>
                  </a:schemeClr>
                </a:solidFill>
              </a:rPr>
              <a:t>How </a:t>
            </a:r>
            <a:r>
              <a:rPr kumimoji="1" lang="en-US" altLang="zh-TW" sz="3200" dirty="0">
                <a:solidFill>
                  <a:schemeClr val="bg1">
                    <a:lumMod val="85000"/>
                  </a:schemeClr>
                </a:solidFill>
              </a:rPr>
              <a:t>do we know that we do the complete snapshots?</a:t>
            </a:r>
          </a:p>
          <a:p>
            <a:pPr marL="0" indent="0">
              <a:buNone/>
            </a:pPr>
            <a:endParaRPr kumimoji="1" lang="en-US" altLang="zh-TW" sz="32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kumimoji="1" lang="en-US" altLang="zh-TW" sz="3200" dirty="0" smtClean="0">
                <a:solidFill>
                  <a:schemeClr val="bg1">
                    <a:lumMod val="85000"/>
                  </a:schemeClr>
                </a:solidFill>
              </a:rPr>
              <a:t>Social network:</a:t>
            </a:r>
          </a:p>
          <a:p>
            <a:pPr marL="0" indent="0">
              <a:buNone/>
            </a:pPr>
            <a:r>
              <a:rPr kumimoji="1" lang="en-US" altLang="zh-TW" sz="3200" dirty="0" smtClean="0">
                <a:solidFill>
                  <a:schemeClr val="bg1">
                    <a:lumMod val="85000"/>
                  </a:schemeClr>
                </a:solidFill>
              </a:rPr>
              <a:t>	Due to lack of temporal information, it’s not easy to capture how the number of likes increase over time.</a:t>
            </a:r>
          </a:p>
        </p:txBody>
      </p:sp>
      <p:pic>
        <p:nvPicPr>
          <p:cNvPr id="5" name="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1966843" y="1334544"/>
            <a:ext cx="8258314" cy="5180905"/>
          </a:xfrm>
          <a:prstGeom prst="rect">
            <a:avLst/>
          </a:prstGeom>
          <a:solidFill>
            <a:srgbClr val="FFFFFF">
              <a:alpha val="89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5000" dirty="0" smtClean="0">
              <a:solidFill>
                <a:srgbClr val="FF0000"/>
              </a:solidFill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5000" dirty="0">
              <a:solidFill>
                <a:srgbClr val="FF0000"/>
              </a:solidFill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000" b="1" dirty="0" smtClean="0">
                <a:solidFill>
                  <a:srgbClr val="FF0000"/>
                </a:solidFill>
                <a:sym typeface="Helvetica Light"/>
              </a:rPr>
              <a:t>Money &amp; Limited Resource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zh-TW" altLang="en-US" sz="5000" dirty="0" smtClean="0">
              <a:solidFill>
                <a:srgbClr val="FF0000"/>
              </a:solidFill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zh-TW" altLang="en-US" sz="5000" dirty="0">
              <a:solidFill>
                <a:srgbClr val="FF0000"/>
              </a:solidFill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zh-TW" altLang="en-US" sz="5000" dirty="0" smtClean="0">
              <a:solidFill>
                <a:srgbClr val="FF0000"/>
              </a:solidFill>
              <a:sym typeface="Helvetica Light"/>
            </a:endParaRPr>
          </a:p>
          <a:p>
            <a:pPr marL="0" marR="0" indent="0" algn="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sym typeface="Helvetica Light"/>
              </a:rPr>
              <a:t>Especially for self-fund startup… 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</a:t>
            </a:r>
          </a:p>
        </p:txBody>
      </p:sp>
      <p:sp>
        <p:nvSpPr>
          <p:cNvPr id="6" name="Rectangle 5"/>
          <p:cNvSpPr/>
          <p:nvPr/>
        </p:nvSpPr>
        <p:spPr>
          <a:xfrm>
            <a:off x="2455817" y="4055236"/>
            <a:ext cx="6438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dirty="0" smtClean="0"/>
              <a:t>For Social network:</a:t>
            </a:r>
          </a:p>
          <a:p>
            <a:r>
              <a:rPr kumimoji="1" lang="en-US" altLang="zh-TW" dirty="0"/>
              <a:t> </a:t>
            </a:r>
            <a:r>
              <a:rPr kumimoji="1" lang="en-US" altLang="zh-TW" dirty="0" smtClean="0"/>
              <a:t>     Due to limited API access request times, it’s not easy to crawl all posts or refresh the local database.</a:t>
            </a:r>
          </a:p>
          <a:p>
            <a:r>
              <a:rPr kumimoji="1" lang="en-US" dirty="0" smtClean="0"/>
              <a:t>For Startup:</a:t>
            </a:r>
          </a:p>
          <a:p>
            <a:r>
              <a:rPr lang="en-US" dirty="0"/>
              <a:t> </a:t>
            </a:r>
            <a:r>
              <a:rPr lang="en-US" dirty="0" smtClean="0"/>
              <a:t>     Need money to purchase instances and network bandwidth.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9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065" y="2516182"/>
            <a:ext cx="9810750" cy="1000125"/>
          </a:xfrm>
        </p:spPr>
        <p:txBody>
          <a:bodyPr/>
          <a:lstStyle/>
          <a:p>
            <a:r>
              <a:rPr lang="en-US" altLang="zh-TW" sz="6000" b="1" dirty="0"/>
              <a:t>System Overview</a:t>
            </a:r>
            <a:endParaRPr lang="en-US" dirty="0"/>
          </a:p>
        </p:txBody>
      </p:sp>
      <p:pic>
        <p:nvPicPr>
          <p:cNvPr id="4" name="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30182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267" dirty="0"/>
              <a:t>Data flow of social stream crawler</a:t>
            </a:r>
          </a:p>
        </p:txBody>
      </p:sp>
      <p:grpSp>
        <p:nvGrpSpPr>
          <p:cNvPr id="109" name="群組 108"/>
          <p:cNvGrpSpPr/>
          <p:nvPr/>
        </p:nvGrpSpPr>
        <p:grpSpPr>
          <a:xfrm>
            <a:off x="1" y="1504737"/>
            <a:ext cx="12045117" cy="5332288"/>
            <a:chOff x="0" y="1128553"/>
            <a:chExt cx="9033838" cy="3999216"/>
          </a:xfrm>
        </p:grpSpPr>
        <p:sp>
          <p:nvSpPr>
            <p:cNvPr id="110" name="矩形 109"/>
            <p:cNvSpPr/>
            <p:nvPr/>
          </p:nvSpPr>
          <p:spPr>
            <a:xfrm>
              <a:off x="0" y="1222012"/>
              <a:ext cx="1577617" cy="55976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altLang="zh-TW" sz="1867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Facebook 3</a:t>
              </a:r>
              <a:r>
                <a:rPr lang="en-US" altLang="zh-TW" sz="1867" kern="0" baseline="3000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rd</a:t>
              </a:r>
              <a:r>
                <a:rPr lang="en-US" altLang="zh-TW" sz="1867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 party user login module</a:t>
              </a:r>
              <a:endParaRPr kumimoji="1" lang="zh-TW" altLang="en-US" sz="1867" kern="0" dirty="0">
                <a:solidFill>
                  <a:sysClr val="window" lastClr="FFFFFF"/>
                </a:solidFill>
                <a:latin typeface="Calibri"/>
                <a:ea typeface="新細明體"/>
              </a:endParaRPr>
            </a:p>
          </p:txBody>
        </p:sp>
        <p:sp>
          <p:nvSpPr>
            <p:cNvPr id="111" name="矩形 110"/>
            <p:cNvSpPr/>
            <p:nvPr/>
          </p:nvSpPr>
          <p:spPr>
            <a:xfrm>
              <a:off x="3102709" y="1222012"/>
              <a:ext cx="1577617" cy="55976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kumimoji="1" lang="en-US" altLang="zh-TW" sz="1867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Network explorer module</a:t>
              </a:r>
              <a:endParaRPr kumimoji="1" lang="zh-TW" altLang="en-US" sz="1867" kern="0" dirty="0">
                <a:solidFill>
                  <a:sysClr val="window" lastClr="FFFFFF"/>
                </a:solidFill>
                <a:latin typeface="Calibri"/>
                <a:ea typeface="新細明體"/>
              </a:endParaRPr>
            </a:p>
          </p:txBody>
        </p:sp>
        <p:cxnSp>
          <p:nvCxnSpPr>
            <p:cNvPr id="112" name="直線箭頭接點 111"/>
            <p:cNvCxnSpPr>
              <a:stCxn id="110" idx="3"/>
              <a:endCxn id="111" idx="1"/>
            </p:cNvCxnSpPr>
            <p:nvPr/>
          </p:nvCxnSpPr>
          <p:spPr>
            <a:xfrm>
              <a:off x="1577617" y="1501897"/>
              <a:ext cx="1525092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3" name="文字方塊 112"/>
            <p:cNvSpPr txBox="1"/>
            <p:nvPr/>
          </p:nvSpPr>
          <p:spPr>
            <a:xfrm>
              <a:off x="1713465" y="1222012"/>
              <a:ext cx="1355179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Access Token, UID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3102709" y="3532910"/>
              <a:ext cx="1577617" cy="559769"/>
            </a:xfrm>
            <a:prstGeom prst="rect">
              <a:avLst/>
            </a:prstGeom>
            <a:solidFill>
              <a:srgbClr val="FF707A"/>
            </a:solidFill>
            <a:ln w="25400" cap="flat" cmpd="sng" algn="ctr">
              <a:solidFill>
                <a:srgbClr val="DD221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kumimoji="1" lang="en-US" altLang="zh-TW" sz="1867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Scheduler </a:t>
              </a:r>
              <a:endParaRPr kumimoji="1" lang="zh-TW" altLang="en-US" sz="1867" kern="0" dirty="0">
                <a:solidFill>
                  <a:sysClr val="window" lastClr="FFFFFF"/>
                </a:solidFill>
                <a:latin typeface="Calibri"/>
                <a:ea typeface="新細明體"/>
              </a:endParaRPr>
            </a:p>
          </p:txBody>
        </p:sp>
        <p:cxnSp>
          <p:nvCxnSpPr>
            <p:cNvPr id="115" name="直線箭頭接點 114"/>
            <p:cNvCxnSpPr>
              <a:stCxn id="111" idx="2"/>
              <a:endCxn id="121" idx="0"/>
            </p:cNvCxnSpPr>
            <p:nvPr/>
          </p:nvCxnSpPr>
          <p:spPr>
            <a:xfrm>
              <a:off x="3891518" y="1781781"/>
              <a:ext cx="0" cy="53340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6" name="直線箭頭接點 115"/>
            <p:cNvCxnSpPr>
              <a:endCxn id="114" idx="0"/>
            </p:cNvCxnSpPr>
            <p:nvPr/>
          </p:nvCxnSpPr>
          <p:spPr>
            <a:xfrm>
              <a:off x="3891518" y="2884859"/>
              <a:ext cx="0" cy="648051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7" name="矩形 116"/>
            <p:cNvSpPr/>
            <p:nvPr/>
          </p:nvSpPr>
          <p:spPr>
            <a:xfrm>
              <a:off x="6902860" y="3530650"/>
              <a:ext cx="1577617" cy="55976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kumimoji="1" lang="en-US" altLang="zh-TW" sz="1867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Social Stream Crawling module</a:t>
              </a:r>
              <a:endParaRPr kumimoji="1" lang="zh-TW" altLang="en-US" sz="1867" kern="0" dirty="0">
                <a:solidFill>
                  <a:sysClr val="window" lastClr="FFFFFF"/>
                </a:solidFill>
                <a:latin typeface="Calibri"/>
                <a:ea typeface="新細明體"/>
              </a:endParaRPr>
            </a:p>
          </p:txBody>
        </p:sp>
        <p:cxnSp>
          <p:nvCxnSpPr>
            <p:cNvPr id="118" name="直線箭頭接點 117"/>
            <p:cNvCxnSpPr>
              <a:stCxn id="114" idx="3"/>
              <a:endCxn id="117" idx="1"/>
            </p:cNvCxnSpPr>
            <p:nvPr/>
          </p:nvCxnSpPr>
          <p:spPr>
            <a:xfrm flipV="1">
              <a:off x="4680326" y="3810535"/>
              <a:ext cx="2222534" cy="2260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9" name="矩形 118"/>
            <p:cNvSpPr/>
            <p:nvPr/>
          </p:nvSpPr>
          <p:spPr>
            <a:xfrm>
              <a:off x="6900573" y="2315183"/>
              <a:ext cx="1577617" cy="55976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kumimoji="1" lang="en-US" altLang="zh-TW" sz="1867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Structured data</a:t>
              </a:r>
            </a:p>
            <a:p>
              <a:pPr algn="ctr" defTabSz="1219170">
                <a:defRPr/>
              </a:pPr>
              <a:r>
                <a:rPr kumimoji="1" lang="en-US" altLang="zh-TW" sz="1867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extraction module</a:t>
              </a:r>
              <a:endParaRPr kumimoji="1" lang="zh-TW" altLang="en-US" sz="1867" kern="0" dirty="0">
                <a:solidFill>
                  <a:sysClr val="window" lastClr="FFFFFF"/>
                </a:solidFill>
                <a:latin typeface="Calibri"/>
                <a:ea typeface="新細明體"/>
              </a:endParaRPr>
            </a:p>
          </p:txBody>
        </p:sp>
        <p:sp>
          <p:nvSpPr>
            <p:cNvPr id="120" name="矩形 119"/>
            <p:cNvSpPr/>
            <p:nvPr/>
          </p:nvSpPr>
          <p:spPr>
            <a:xfrm>
              <a:off x="6902860" y="1168461"/>
              <a:ext cx="1577617" cy="55976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kumimoji="1" lang="en-US" altLang="zh-TW" sz="1867" kern="0" dirty="0" err="1">
                  <a:solidFill>
                    <a:sysClr val="window" lastClr="FFFFFF"/>
                  </a:solidFill>
                  <a:latin typeface="Calibri"/>
                  <a:ea typeface="新細明體"/>
                </a:rPr>
                <a:t>DataStore</a:t>
              </a:r>
              <a:r>
                <a:rPr kumimoji="1" lang="en-US" altLang="zh-TW" sz="1867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 module</a:t>
              </a:r>
              <a:endParaRPr kumimoji="1" lang="zh-TW" altLang="en-US" sz="1867" kern="0" dirty="0">
                <a:solidFill>
                  <a:sysClr val="window" lastClr="FFFFFF"/>
                </a:solidFill>
                <a:latin typeface="Calibri"/>
                <a:ea typeface="新細明體"/>
              </a:endParaRPr>
            </a:p>
          </p:txBody>
        </p:sp>
        <p:sp>
          <p:nvSpPr>
            <p:cNvPr id="121" name="文件 120"/>
            <p:cNvSpPr/>
            <p:nvPr/>
          </p:nvSpPr>
          <p:spPr>
            <a:xfrm>
              <a:off x="3102709" y="2315183"/>
              <a:ext cx="1577617" cy="556846"/>
            </a:xfrm>
            <a:prstGeom prst="flowChartDocument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solidFill>
                <a:srgbClr val="EEECE1">
                  <a:lumMod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kumimoji="1" lang="en-US" altLang="zh-TW" sz="1867" kern="0" dirty="0">
                  <a:solidFill>
                    <a:srgbClr val="EEECE1">
                      <a:lumMod val="10000"/>
                    </a:srgbClr>
                  </a:solidFill>
                  <a:latin typeface="Calibri"/>
                  <a:ea typeface="新細明體"/>
                </a:rPr>
                <a:t>Initial seeds file</a:t>
              </a:r>
              <a:endParaRPr kumimoji="1" lang="zh-TW" altLang="en-US" sz="1867" kern="0" dirty="0">
                <a:solidFill>
                  <a:srgbClr val="EEECE1">
                    <a:lumMod val="10000"/>
                  </a:srgbClr>
                </a:solidFill>
                <a:latin typeface="Calibri"/>
                <a:ea typeface="新細明體"/>
              </a:endParaRPr>
            </a:p>
          </p:txBody>
        </p:sp>
        <p:sp>
          <p:nvSpPr>
            <p:cNvPr id="122" name="磁片 121"/>
            <p:cNvSpPr/>
            <p:nvPr/>
          </p:nvSpPr>
          <p:spPr>
            <a:xfrm>
              <a:off x="5386695" y="1933570"/>
              <a:ext cx="820616" cy="499642"/>
            </a:xfrm>
            <a:prstGeom prst="flowChartMagneticDisk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kumimoji="1" lang="en-US" altLang="zh-TW" sz="1467" kern="0" dirty="0">
                  <a:solidFill>
                    <a:srgbClr val="000000"/>
                  </a:solidFill>
                  <a:latin typeface="Calibri"/>
                  <a:ea typeface="新細明體"/>
                </a:rPr>
                <a:t>Entity DB</a:t>
              </a:r>
              <a:endParaRPr kumimoji="1" lang="zh-TW" altLang="en-US" sz="1467" kern="0" dirty="0">
                <a:solidFill>
                  <a:srgbClr val="000000"/>
                </a:solidFill>
                <a:latin typeface="Calibri"/>
                <a:ea typeface="新細明體"/>
              </a:endParaRPr>
            </a:p>
          </p:txBody>
        </p:sp>
        <p:sp>
          <p:nvSpPr>
            <p:cNvPr id="123" name="磁片 122"/>
            <p:cNvSpPr/>
            <p:nvPr/>
          </p:nvSpPr>
          <p:spPr>
            <a:xfrm>
              <a:off x="5384408" y="2589516"/>
              <a:ext cx="820616" cy="592356"/>
            </a:xfrm>
            <a:prstGeom prst="flowChartMagneticDisk">
              <a:avLst/>
            </a:prstGeom>
            <a:solidFill>
              <a:srgbClr val="FF707A"/>
            </a:solidFill>
            <a:ln w="25400" cap="flat" cmpd="sng" algn="ctr">
              <a:solidFill>
                <a:srgbClr val="DD221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kumimoji="1" lang="en-US" altLang="zh-TW" sz="1467" kern="0" dirty="0">
                  <a:solidFill>
                    <a:srgbClr val="000000"/>
                  </a:solidFill>
                  <a:latin typeface="Calibri"/>
                  <a:ea typeface="新細明體"/>
                </a:rPr>
                <a:t>Social Activity DB</a:t>
              </a:r>
              <a:endParaRPr kumimoji="1" lang="zh-TW" altLang="en-US" sz="1467" kern="0" dirty="0">
                <a:solidFill>
                  <a:srgbClr val="000000"/>
                </a:solidFill>
                <a:latin typeface="Calibri"/>
                <a:ea typeface="新細明體"/>
              </a:endParaRPr>
            </a:p>
          </p:txBody>
        </p:sp>
        <p:sp>
          <p:nvSpPr>
            <p:cNvPr id="124" name="磁片 123"/>
            <p:cNvSpPr/>
            <p:nvPr/>
          </p:nvSpPr>
          <p:spPr>
            <a:xfrm>
              <a:off x="5386695" y="1128553"/>
              <a:ext cx="820616" cy="592356"/>
            </a:xfrm>
            <a:prstGeom prst="flowChartMagneticDisk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kumimoji="1" lang="en-US" altLang="zh-TW" sz="1467" kern="0" dirty="0">
                  <a:latin typeface="Calibri"/>
                  <a:ea typeface="新細明體"/>
                </a:rPr>
                <a:t>Post DB</a:t>
              </a:r>
              <a:endParaRPr kumimoji="1" lang="zh-TW" altLang="en-US" sz="1467" kern="0" dirty="0">
                <a:latin typeface="Calibri"/>
                <a:ea typeface="新細明體"/>
              </a:endParaRPr>
            </a:p>
          </p:txBody>
        </p:sp>
        <p:cxnSp>
          <p:nvCxnSpPr>
            <p:cNvPr id="125" name="直線箭頭接點 124"/>
            <p:cNvCxnSpPr/>
            <p:nvPr/>
          </p:nvCxnSpPr>
          <p:spPr>
            <a:xfrm flipH="1">
              <a:off x="6205024" y="1319705"/>
              <a:ext cx="695549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6" name="肘形接點 125"/>
            <p:cNvCxnSpPr>
              <a:stCxn id="120" idx="1"/>
              <a:endCxn id="122" idx="4"/>
            </p:cNvCxnSpPr>
            <p:nvPr/>
          </p:nvCxnSpPr>
          <p:spPr>
            <a:xfrm rot="10800000" flipV="1">
              <a:off x="6207312" y="1448345"/>
              <a:ext cx="695549" cy="735045"/>
            </a:xfrm>
            <a:prstGeom prst="bentConnector3">
              <a:avLst>
                <a:gd name="adj1" fmla="val 71068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7" name="肘形接點 126"/>
            <p:cNvCxnSpPr>
              <a:endCxn id="123" idx="4"/>
            </p:cNvCxnSpPr>
            <p:nvPr/>
          </p:nvCxnSpPr>
          <p:spPr>
            <a:xfrm rot="10800000" flipV="1">
              <a:off x="6205024" y="1604650"/>
              <a:ext cx="697836" cy="1281044"/>
            </a:xfrm>
            <a:prstGeom prst="bentConnector3">
              <a:avLst/>
            </a:prstGeom>
            <a:noFill/>
            <a:ln w="25400" cap="flat" cmpd="sng" algn="ctr">
              <a:solidFill>
                <a:srgbClr val="DD2218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8" name="肘形接點 127"/>
            <p:cNvCxnSpPr>
              <a:stCxn id="122" idx="2"/>
              <a:endCxn id="111" idx="3"/>
            </p:cNvCxnSpPr>
            <p:nvPr/>
          </p:nvCxnSpPr>
          <p:spPr>
            <a:xfrm rot="10800000">
              <a:off x="4680327" y="1501897"/>
              <a:ext cx="706369" cy="681494"/>
            </a:xfrm>
            <a:prstGeom prst="bentConnector3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9" name="肘形接點 128"/>
            <p:cNvCxnSpPr>
              <a:stCxn id="123" idx="2"/>
            </p:cNvCxnSpPr>
            <p:nvPr/>
          </p:nvCxnSpPr>
          <p:spPr>
            <a:xfrm rot="10800000" flipV="1">
              <a:off x="4273004" y="2885694"/>
              <a:ext cx="1111404" cy="647216"/>
            </a:xfrm>
            <a:prstGeom prst="bentConnector3">
              <a:avLst>
                <a:gd name="adj1" fmla="val 99224"/>
              </a:avLst>
            </a:prstGeom>
            <a:noFill/>
            <a:ln w="25400" cap="flat" cmpd="sng" algn="ctr">
              <a:solidFill>
                <a:srgbClr val="DD2218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0" name="直線箭頭接點 129"/>
            <p:cNvCxnSpPr>
              <a:stCxn id="117" idx="0"/>
              <a:endCxn id="119" idx="2"/>
            </p:cNvCxnSpPr>
            <p:nvPr/>
          </p:nvCxnSpPr>
          <p:spPr>
            <a:xfrm flipH="1" flipV="1">
              <a:off x="7689382" y="2874952"/>
              <a:ext cx="2287" cy="65569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1" name="直線箭頭接點 130"/>
            <p:cNvCxnSpPr>
              <a:stCxn id="119" idx="0"/>
              <a:endCxn id="120" idx="2"/>
            </p:cNvCxnSpPr>
            <p:nvPr/>
          </p:nvCxnSpPr>
          <p:spPr>
            <a:xfrm flipV="1">
              <a:off x="7689382" y="1728230"/>
              <a:ext cx="2287" cy="586953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2" name="雲形 131"/>
            <p:cNvSpPr/>
            <p:nvPr/>
          </p:nvSpPr>
          <p:spPr>
            <a:xfrm>
              <a:off x="6778238" y="4477522"/>
              <a:ext cx="1822288" cy="650247"/>
            </a:xfrm>
            <a:prstGeom prst="cloud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kumimoji="1" lang="en-US" altLang="zh-TW" sz="1867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Social Network API</a:t>
              </a:r>
              <a:endParaRPr kumimoji="1" lang="zh-TW" altLang="en-US" sz="1867" kern="0" dirty="0">
                <a:solidFill>
                  <a:sysClr val="window" lastClr="FFFFFF"/>
                </a:solidFill>
                <a:latin typeface="Calibri"/>
                <a:ea typeface="新細明體"/>
              </a:endParaRPr>
            </a:p>
          </p:txBody>
        </p:sp>
        <p:cxnSp>
          <p:nvCxnSpPr>
            <p:cNvPr id="133" name="直線箭頭接點 132"/>
            <p:cNvCxnSpPr/>
            <p:nvPr/>
          </p:nvCxnSpPr>
          <p:spPr>
            <a:xfrm>
              <a:off x="7383003" y="4092679"/>
              <a:ext cx="0" cy="384843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4" name="直線箭頭接點 133"/>
            <p:cNvCxnSpPr/>
            <p:nvPr/>
          </p:nvCxnSpPr>
          <p:spPr>
            <a:xfrm flipV="1">
              <a:off x="8071796" y="4092679"/>
              <a:ext cx="0" cy="384843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5" name="文字方塊 134"/>
            <p:cNvSpPr txBox="1"/>
            <p:nvPr/>
          </p:nvSpPr>
          <p:spPr>
            <a:xfrm>
              <a:off x="3305218" y="1921780"/>
              <a:ext cx="609782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kumimoji="1" lang="en-US" altLang="zh-TW" sz="1467" kern="0" dirty="0" err="1">
                  <a:solidFill>
                    <a:sysClr val="windowText" lastClr="000000"/>
                  </a:solidFill>
                </a:rPr>
                <a:t>SeedID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" name="文字方塊 135"/>
            <p:cNvSpPr txBox="1"/>
            <p:nvPr/>
          </p:nvSpPr>
          <p:spPr>
            <a:xfrm>
              <a:off x="3305218" y="3051067"/>
              <a:ext cx="609782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kumimoji="1" lang="en-US" altLang="zh-TW" sz="1467" kern="0" dirty="0" err="1">
                  <a:solidFill>
                    <a:sysClr val="windowText" lastClr="000000"/>
                  </a:solidFill>
                </a:rPr>
                <a:t>SeedID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" name="文字方塊 136"/>
            <p:cNvSpPr txBox="1"/>
            <p:nvPr/>
          </p:nvSpPr>
          <p:spPr>
            <a:xfrm>
              <a:off x="5015921" y="1720909"/>
              <a:ext cx="609782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kumimoji="1" lang="en-US" altLang="zh-TW" sz="1467" kern="0" dirty="0" err="1">
                  <a:solidFill>
                    <a:sysClr val="windowText" lastClr="000000"/>
                  </a:solidFill>
                </a:rPr>
                <a:t>SeedID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文字方塊 137"/>
            <p:cNvSpPr txBox="1"/>
            <p:nvPr/>
          </p:nvSpPr>
          <p:spPr>
            <a:xfrm>
              <a:off x="5384408" y="3532911"/>
              <a:ext cx="412613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URL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文字方塊 138"/>
            <p:cNvSpPr txBox="1"/>
            <p:nvPr/>
          </p:nvSpPr>
          <p:spPr>
            <a:xfrm>
              <a:off x="6967505" y="4159269"/>
              <a:ext cx="412613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URL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文字方塊 139"/>
            <p:cNvSpPr txBox="1"/>
            <p:nvPr/>
          </p:nvSpPr>
          <p:spPr>
            <a:xfrm>
              <a:off x="8071796" y="4168457"/>
              <a:ext cx="962042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Web Content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文字方塊 140"/>
            <p:cNvSpPr txBox="1"/>
            <p:nvPr/>
          </p:nvSpPr>
          <p:spPr>
            <a:xfrm>
              <a:off x="7691669" y="3089716"/>
              <a:ext cx="962042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Web Content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文字方塊 141"/>
            <p:cNvSpPr txBox="1"/>
            <p:nvPr/>
          </p:nvSpPr>
          <p:spPr>
            <a:xfrm>
              <a:off x="7733804" y="1906094"/>
              <a:ext cx="1135167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Structured Data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文字方塊 142"/>
            <p:cNvSpPr txBox="1"/>
            <p:nvPr/>
          </p:nvSpPr>
          <p:spPr>
            <a:xfrm>
              <a:off x="4273004" y="3062486"/>
              <a:ext cx="1685798" cy="407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Social Activity Statistics</a:t>
              </a:r>
              <a:br>
                <a:rPr kumimoji="1" lang="en-US" altLang="zh-TW" sz="1467" kern="0" dirty="0">
                  <a:solidFill>
                    <a:sysClr val="windowText" lastClr="000000"/>
                  </a:solidFill>
                </a:rPr>
              </a:b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(e.g., the number of like)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9" name="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846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Scheduler</a:t>
            </a:r>
            <a:endParaRPr kumimoji="1" lang="zh-TW" altLang="en-US" dirty="0"/>
          </a:p>
        </p:txBody>
      </p:sp>
      <p:grpSp>
        <p:nvGrpSpPr>
          <p:cNvPr id="51" name="群組 50"/>
          <p:cNvGrpSpPr/>
          <p:nvPr/>
        </p:nvGrpSpPr>
        <p:grpSpPr>
          <a:xfrm>
            <a:off x="292007" y="2876078"/>
            <a:ext cx="11700864" cy="3331837"/>
            <a:chOff x="368352" y="2201184"/>
            <a:chExt cx="8775648" cy="2498878"/>
          </a:xfrm>
        </p:grpSpPr>
        <p:sp>
          <p:nvSpPr>
            <p:cNvPr id="52" name="矩形 51"/>
            <p:cNvSpPr/>
            <p:nvPr/>
          </p:nvSpPr>
          <p:spPr>
            <a:xfrm>
              <a:off x="1549458" y="2201185"/>
              <a:ext cx="1577617" cy="55976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altLang="zh-TW" sz="1867" i="1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Feature Vector Generator</a:t>
              </a:r>
              <a:r>
                <a:rPr lang="en-US" altLang="zh-TW" sz="1867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 </a:t>
              </a:r>
              <a:endParaRPr kumimoji="1" lang="zh-TW" altLang="en-US" sz="1867" kern="0" dirty="0">
                <a:solidFill>
                  <a:sysClr val="window" lastClr="FFFFFF"/>
                </a:solidFill>
                <a:latin typeface="Calibri"/>
                <a:ea typeface="新細明體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789715" y="3389682"/>
              <a:ext cx="1758551" cy="55976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altLang="zh-TW" sz="1867" i="1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Crawling Priority</a:t>
              </a:r>
            </a:p>
            <a:p>
              <a:pPr algn="ctr" defTabSz="1219170">
                <a:defRPr/>
              </a:pPr>
              <a:r>
                <a:rPr kumimoji="1" lang="en-US" altLang="zh-TW" sz="1867" i="1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Manager</a:t>
              </a:r>
              <a:endParaRPr kumimoji="1" lang="zh-TW" altLang="en-US" sz="1867" kern="0" dirty="0">
                <a:solidFill>
                  <a:sysClr val="window" lastClr="FFFFFF"/>
                </a:solidFill>
                <a:latin typeface="Calibri"/>
                <a:ea typeface="新細明體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5980297" y="3389682"/>
              <a:ext cx="1758550" cy="55976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altLang="zh-TW" sz="1867" i="1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Request Manager</a:t>
              </a:r>
              <a:endParaRPr kumimoji="1" lang="zh-TW" altLang="en-US" sz="1867" kern="0" dirty="0">
                <a:solidFill>
                  <a:sysClr val="window" lastClr="FFFFFF"/>
                </a:solidFill>
                <a:latin typeface="Calibri"/>
                <a:ea typeface="新細明體"/>
              </a:endParaRPr>
            </a:p>
          </p:txBody>
        </p:sp>
        <p:sp>
          <p:nvSpPr>
            <p:cNvPr id="56" name="圓角矩形 55"/>
            <p:cNvSpPr/>
            <p:nvPr/>
          </p:nvSpPr>
          <p:spPr>
            <a:xfrm>
              <a:off x="7468490" y="4091907"/>
              <a:ext cx="1246997" cy="608155"/>
            </a:xfrm>
            <a:prstGeom prst="round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kumimoji="1" lang="en-US" altLang="zh-TW" sz="1600" kern="0" dirty="0">
                  <a:solidFill>
                    <a:sysClr val="windowText" lastClr="000000"/>
                  </a:solidFill>
                  <a:latin typeface="Calibri"/>
                  <a:ea typeface="新細明體"/>
                </a:rPr>
                <a:t>Crawlers</a:t>
              </a:r>
            </a:p>
            <a:p>
              <a:pPr algn="ctr" defTabSz="1219170">
                <a:defRPr/>
              </a:pPr>
              <a:r>
                <a:rPr kumimoji="1" lang="en-US" altLang="zh-TW" sz="1600" kern="0" dirty="0">
                  <a:solidFill>
                    <a:sysClr val="windowText" lastClr="000000"/>
                  </a:solidFill>
                  <a:latin typeface="Calibri"/>
                  <a:ea typeface="新細明體"/>
                </a:rPr>
                <a:t>Engine Module</a:t>
              </a:r>
              <a:endParaRPr kumimoji="1" lang="zh-TW" altLang="en-US" sz="1600" kern="0" dirty="0">
                <a:solidFill>
                  <a:sysClr val="windowText" lastClr="000000"/>
                </a:solidFill>
                <a:latin typeface="Calibri"/>
                <a:ea typeface="新細明體"/>
              </a:endParaRPr>
            </a:p>
          </p:txBody>
        </p:sp>
        <p:sp>
          <p:nvSpPr>
            <p:cNvPr id="57" name="圓柱 56"/>
            <p:cNvSpPr/>
            <p:nvPr/>
          </p:nvSpPr>
          <p:spPr>
            <a:xfrm>
              <a:off x="368352" y="2201184"/>
              <a:ext cx="633339" cy="550107"/>
            </a:xfrm>
            <a:prstGeom prst="can">
              <a:avLst/>
            </a:prstGeom>
            <a:gradFill flip="none"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kumimoji="1" lang="en-US" altLang="zh-TW" sz="1200" kern="0" dirty="0">
                  <a:solidFill>
                    <a:sysClr val="windowText" lastClr="000000"/>
                  </a:solidFill>
                  <a:latin typeface="Calibri"/>
                  <a:ea typeface="新細明體"/>
                </a:rPr>
                <a:t>Social Activity </a:t>
              </a:r>
            </a:p>
            <a:p>
              <a:pPr algn="ctr" defTabSz="1219170">
                <a:defRPr/>
              </a:pPr>
              <a:r>
                <a:rPr kumimoji="1" lang="en-US" altLang="zh-TW" sz="1200" kern="0" dirty="0">
                  <a:solidFill>
                    <a:sysClr val="windowText" lastClr="000000"/>
                  </a:solidFill>
                  <a:latin typeface="Calibri"/>
                  <a:ea typeface="新細明體"/>
                </a:rPr>
                <a:t>DB</a:t>
              </a:r>
            </a:p>
          </p:txBody>
        </p:sp>
        <p:sp>
          <p:nvSpPr>
            <p:cNvPr id="58" name="圓柱 57"/>
            <p:cNvSpPr/>
            <p:nvPr/>
          </p:nvSpPr>
          <p:spPr>
            <a:xfrm>
              <a:off x="368354" y="3166985"/>
              <a:ext cx="660276" cy="499619"/>
            </a:xfrm>
            <a:prstGeom prst="can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kumimoji="1" lang="en-US" altLang="zh-TW" sz="1333" kern="0" dirty="0">
                  <a:solidFill>
                    <a:sysClr val="windowText" lastClr="000000"/>
                  </a:solidFill>
                  <a:latin typeface="Calibri"/>
                  <a:ea typeface="新細明體"/>
                </a:rPr>
                <a:t>Seed IDs</a:t>
              </a:r>
            </a:p>
          </p:txBody>
        </p:sp>
        <p:sp>
          <p:nvSpPr>
            <p:cNvPr id="59" name="摺角紙張 58"/>
            <p:cNvSpPr/>
            <p:nvPr/>
          </p:nvSpPr>
          <p:spPr>
            <a:xfrm>
              <a:off x="5925604" y="2201185"/>
              <a:ext cx="1151068" cy="559769"/>
            </a:xfrm>
            <a:prstGeom prst="foldedCorner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kumimoji="1" lang="en-US" altLang="zh-TW" sz="1867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Predictive</a:t>
              </a:r>
            </a:p>
            <a:p>
              <a:pPr algn="ctr" defTabSz="1219170">
                <a:defRPr/>
              </a:pPr>
              <a:r>
                <a:rPr kumimoji="1" lang="en-US" altLang="zh-TW" sz="1867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Model</a:t>
              </a:r>
              <a:endParaRPr kumimoji="1" lang="zh-TW" altLang="en-US" sz="1867" kern="0" dirty="0">
                <a:solidFill>
                  <a:sysClr val="window" lastClr="FFFFFF"/>
                </a:solidFill>
                <a:latin typeface="Calibri"/>
                <a:ea typeface="新細明體"/>
              </a:endParaRPr>
            </a:p>
          </p:txBody>
        </p:sp>
        <p:sp>
          <p:nvSpPr>
            <p:cNvPr id="60" name="圓角矩形 59"/>
            <p:cNvSpPr/>
            <p:nvPr/>
          </p:nvSpPr>
          <p:spPr>
            <a:xfrm>
              <a:off x="3789714" y="2201185"/>
              <a:ext cx="1577617" cy="559769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kumimoji="1" lang="en-US" altLang="zh-TW" sz="1867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Learning </a:t>
              </a:r>
            </a:p>
            <a:p>
              <a:pPr algn="ctr" defTabSz="1219170">
                <a:defRPr/>
              </a:pPr>
              <a:r>
                <a:rPr kumimoji="1" lang="en-US" altLang="zh-TW" sz="1867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Algorithm</a:t>
              </a:r>
              <a:endParaRPr kumimoji="1" lang="zh-TW" altLang="en-US" sz="1867" kern="0" dirty="0">
                <a:solidFill>
                  <a:sysClr val="window" lastClr="FFFFFF"/>
                </a:solidFill>
                <a:latin typeface="Calibri"/>
                <a:ea typeface="新細明體"/>
              </a:endParaRPr>
            </a:p>
          </p:txBody>
        </p:sp>
        <p:cxnSp>
          <p:nvCxnSpPr>
            <p:cNvPr id="61" name="直線接點 60"/>
            <p:cNvCxnSpPr/>
            <p:nvPr/>
          </p:nvCxnSpPr>
          <p:spPr>
            <a:xfrm flipV="1">
              <a:off x="1486893" y="2951345"/>
              <a:ext cx="7657107" cy="1102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dash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2" name="文字方塊 61"/>
            <p:cNvSpPr txBox="1"/>
            <p:nvPr/>
          </p:nvSpPr>
          <p:spPr>
            <a:xfrm>
              <a:off x="7941685" y="2612791"/>
              <a:ext cx="95079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kumimoji="1" lang="en-US" altLang="zh-TW" sz="1867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Training </a:t>
              </a:r>
              <a:endParaRPr kumimoji="1" lang="zh-TW" altLang="en-US" sz="1867" kern="0" dirty="0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63" name="文字方塊 62"/>
            <p:cNvSpPr txBox="1"/>
            <p:nvPr/>
          </p:nvSpPr>
          <p:spPr>
            <a:xfrm>
              <a:off x="7941684" y="2978885"/>
              <a:ext cx="117910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kumimoji="1" lang="en-US" altLang="zh-TW" sz="1867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Rank</a:t>
              </a:r>
              <a:r>
                <a:rPr kumimoji="1" lang="en-US" altLang="zh-TW" sz="1867" kern="0" dirty="0" err="1">
                  <a:solidFill>
                    <a:sysClr val="windowText" lastClr="000000"/>
                  </a:solidFill>
                  <a:latin typeface="Arial"/>
                  <a:cs typeface="Arial"/>
                </a:rPr>
                <a:t>ing</a:t>
              </a:r>
              <a:endParaRPr kumimoji="1" lang="zh-TW" altLang="en-US" sz="1867" kern="0" dirty="0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1549458" y="3400469"/>
              <a:ext cx="1577617" cy="55976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altLang="zh-TW" sz="1867" i="1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Feature Vector Generator</a:t>
              </a:r>
              <a:r>
                <a:rPr lang="en-US" altLang="zh-TW" sz="1867" kern="0" dirty="0">
                  <a:solidFill>
                    <a:sysClr val="window" lastClr="FFFFFF"/>
                  </a:solidFill>
                  <a:latin typeface="Calibri"/>
                  <a:ea typeface="新細明體"/>
                </a:rPr>
                <a:t> </a:t>
              </a:r>
              <a:endParaRPr kumimoji="1" lang="zh-TW" altLang="en-US" sz="1867" kern="0" dirty="0">
                <a:solidFill>
                  <a:sysClr val="window" lastClr="FFFFFF"/>
                </a:solidFill>
                <a:latin typeface="Calibri"/>
                <a:ea typeface="新細明體"/>
              </a:endParaRPr>
            </a:p>
          </p:txBody>
        </p:sp>
        <p:cxnSp>
          <p:nvCxnSpPr>
            <p:cNvPr id="65" name="肘形接點 64"/>
            <p:cNvCxnSpPr/>
            <p:nvPr/>
          </p:nvCxnSpPr>
          <p:spPr>
            <a:xfrm flipV="1">
              <a:off x="1028630" y="2602539"/>
              <a:ext cx="520828" cy="935725"/>
            </a:xfrm>
            <a:prstGeom prst="bentConnector3">
              <a:avLst>
                <a:gd name="adj1" fmla="val 24229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6" name="直線箭頭接點 65"/>
            <p:cNvCxnSpPr>
              <a:stCxn id="52" idx="3"/>
              <a:endCxn id="60" idx="1"/>
            </p:cNvCxnSpPr>
            <p:nvPr/>
          </p:nvCxnSpPr>
          <p:spPr>
            <a:xfrm>
              <a:off x="3127075" y="2481070"/>
              <a:ext cx="662639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7" name="直線箭頭接點 66"/>
            <p:cNvCxnSpPr>
              <a:stCxn id="60" idx="3"/>
              <a:endCxn id="59" idx="1"/>
            </p:cNvCxnSpPr>
            <p:nvPr/>
          </p:nvCxnSpPr>
          <p:spPr>
            <a:xfrm>
              <a:off x="5367331" y="2481070"/>
              <a:ext cx="558273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8" name="肘形接點 67"/>
            <p:cNvCxnSpPr>
              <a:stCxn id="57" idx="4"/>
              <a:endCxn id="64" idx="1"/>
            </p:cNvCxnSpPr>
            <p:nvPr/>
          </p:nvCxnSpPr>
          <p:spPr>
            <a:xfrm>
              <a:off x="1001691" y="2476238"/>
              <a:ext cx="547767" cy="1204116"/>
            </a:xfrm>
            <a:prstGeom prst="bentConnector3">
              <a:avLst>
                <a:gd name="adj1" fmla="val 5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9" name="肘形接點 68"/>
            <p:cNvCxnSpPr>
              <a:stCxn id="58" idx="3"/>
            </p:cNvCxnSpPr>
            <p:nvPr/>
          </p:nvCxnSpPr>
          <p:spPr>
            <a:xfrm rot="16200000" flipH="1">
              <a:off x="1057871" y="3307224"/>
              <a:ext cx="132209" cy="850967"/>
            </a:xfrm>
            <a:prstGeom prst="bentConnector2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0" name="直線箭頭接點 69"/>
            <p:cNvCxnSpPr>
              <a:stCxn id="64" idx="3"/>
              <a:endCxn id="53" idx="1"/>
            </p:cNvCxnSpPr>
            <p:nvPr/>
          </p:nvCxnSpPr>
          <p:spPr>
            <a:xfrm flipV="1">
              <a:off x="3127075" y="3669567"/>
              <a:ext cx="662640" cy="10787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1" name="直線箭頭接點 70"/>
            <p:cNvCxnSpPr>
              <a:stCxn id="53" idx="3"/>
              <a:endCxn id="54" idx="1"/>
            </p:cNvCxnSpPr>
            <p:nvPr/>
          </p:nvCxnSpPr>
          <p:spPr>
            <a:xfrm>
              <a:off x="5548266" y="3669567"/>
              <a:ext cx="43203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2" name="肘形接點 71"/>
            <p:cNvCxnSpPr>
              <a:stCxn id="54" idx="3"/>
              <a:endCxn id="56" idx="0"/>
            </p:cNvCxnSpPr>
            <p:nvPr/>
          </p:nvCxnSpPr>
          <p:spPr>
            <a:xfrm>
              <a:off x="7738847" y="3669567"/>
              <a:ext cx="353142" cy="422340"/>
            </a:xfrm>
            <a:prstGeom prst="bentConnector2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3" name="肘形接點 72"/>
            <p:cNvCxnSpPr>
              <a:stCxn id="59" idx="2"/>
              <a:endCxn id="53" idx="0"/>
            </p:cNvCxnSpPr>
            <p:nvPr/>
          </p:nvCxnSpPr>
          <p:spPr>
            <a:xfrm rot="5400000">
              <a:off x="5270701" y="2159245"/>
              <a:ext cx="628728" cy="1832147"/>
            </a:xfrm>
            <a:prstGeom prst="bentConnector3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28" name="肘形接點 27"/>
          <p:cNvCxnSpPr/>
          <p:nvPr/>
        </p:nvCxnSpPr>
        <p:spPr>
          <a:xfrm>
            <a:off x="1136459" y="3087428"/>
            <a:ext cx="730357" cy="16933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" name="肘形接點 26"/>
          <p:cNvCxnSpPr>
            <a:stCxn id="57" idx="1"/>
          </p:cNvCxnSpPr>
          <p:nvPr/>
        </p:nvCxnSpPr>
        <p:spPr>
          <a:xfrm rot="16200000" flipH="1">
            <a:off x="4509317" y="-919006"/>
            <a:ext cx="1584664" cy="9174833"/>
          </a:xfrm>
          <a:prstGeom prst="bentConnector4">
            <a:avLst>
              <a:gd name="adj1" fmla="val -38896"/>
              <a:gd name="adj2" fmla="val 99844"/>
            </a:avLst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29" name="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06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22239"/>
            <a:ext cx="10058400" cy="656226"/>
          </a:xfrm>
        </p:spPr>
        <p:txBody>
          <a:bodyPr/>
          <a:lstStyle/>
          <a:p>
            <a:r>
              <a:rPr kumimoji="1" lang="en-US" altLang="zh-TW" sz="3600" dirty="0" smtClean="0"/>
              <a:t>Capture the posts created during</a:t>
            </a:r>
            <a:endParaRPr kumimoji="1" lang="zh-TW" altLang="en-US" sz="3600" dirty="0"/>
          </a:p>
        </p:txBody>
      </p:sp>
      <p:grpSp>
        <p:nvGrpSpPr>
          <p:cNvPr id="3" name="群組 2"/>
          <p:cNvGrpSpPr/>
          <p:nvPr/>
        </p:nvGrpSpPr>
        <p:grpSpPr>
          <a:xfrm>
            <a:off x="745886" y="1872521"/>
            <a:ext cx="10874859" cy="4919775"/>
            <a:chOff x="559414" y="1404390"/>
            <a:chExt cx="8156144" cy="3689832"/>
          </a:xfrm>
        </p:grpSpPr>
        <p:cxnSp>
          <p:nvCxnSpPr>
            <p:cNvPr id="55" name="直線箭頭接點 54"/>
            <p:cNvCxnSpPr/>
            <p:nvPr/>
          </p:nvCxnSpPr>
          <p:spPr>
            <a:xfrm>
              <a:off x="1754496" y="4661476"/>
              <a:ext cx="630535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56" name="直線接點 55"/>
            <p:cNvCxnSpPr/>
            <p:nvPr/>
          </p:nvCxnSpPr>
          <p:spPr>
            <a:xfrm>
              <a:off x="2094920" y="4530536"/>
              <a:ext cx="0" cy="26053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7" name="直線接點 56"/>
            <p:cNvCxnSpPr/>
            <p:nvPr/>
          </p:nvCxnSpPr>
          <p:spPr>
            <a:xfrm>
              <a:off x="2488929" y="4531210"/>
              <a:ext cx="0" cy="26053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8" name="直線接點 57"/>
            <p:cNvCxnSpPr/>
            <p:nvPr/>
          </p:nvCxnSpPr>
          <p:spPr>
            <a:xfrm>
              <a:off x="2882939" y="4530536"/>
              <a:ext cx="0" cy="26053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9" name="直線接點 58"/>
            <p:cNvCxnSpPr/>
            <p:nvPr/>
          </p:nvCxnSpPr>
          <p:spPr>
            <a:xfrm>
              <a:off x="3263320" y="4529862"/>
              <a:ext cx="0" cy="26053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0" name="直線接點 59"/>
            <p:cNvCxnSpPr/>
            <p:nvPr/>
          </p:nvCxnSpPr>
          <p:spPr>
            <a:xfrm>
              <a:off x="3657329" y="4530536"/>
              <a:ext cx="0" cy="26053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1" name="直線接點 60"/>
            <p:cNvCxnSpPr/>
            <p:nvPr/>
          </p:nvCxnSpPr>
          <p:spPr>
            <a:xfrm>
              <a:off x="4051339" y="4529862"/>
              <a:ext cx="0" cy="26053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2" name="直線接點 61"/>
            <p:cNvCxnSpPr/>
            <p:nvPr/>
          </p:nvCxnSpPr>
          <p:spPr>
            <a:xfrm>
              <a:off x="4434198" y="4529862"/>
              <a:ext cx="0" cy="26053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3" name="直線接點 62"/>
            <p:cNvCxnSpPr/>
            <p:nvPr/>
          </p:nvCxnSpPr>
          <p:spPr>
            <a:xfrm>
              <a:off x="4828207" y="4530536"/>
              <a:ext cx="0" cy="26053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4" name="直線接點 63"/>
            <p:cNvCxnSpPr/>
            <p:nvPr/>
          </p:nvCxnSpPr>
          <p:spPr>
            <a:xfrm>
              <a:off x="5222217" y="4529862"/>
              <a:ext cx="0" cy="26053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5" name="直線接點 64"/>
            <p:cNvCxnSpPr/>
            <p:nvPr/>
          </p:nvCxnSpPr>
          <p:spPr>
            <a:xfrm>
              <a:off x="5602598" y="4529188"/>
              <a:ext cx="0" cy="26053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6" name="直線接點 65"/>
            <p:cNvCxnSpPr/>
            <p:nvPr/>
          </p:nvCxnSpPr>
          <p:spPr>
            <a:xfrm>
              <a:off x="5996607" y="4529862"/>
              <a:ext cx="0" cy="26053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7" name="直線接點 66"/>
            <p:cNvCxnSpPr/>
            <p:nvPr/>
          </p:nvCxnSpPr>
          <p:spPr>
            <a:xfrm>
              <a:off x="6390617" y="4529188"/>
              <a:ext cx="0" cy="26053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68" name="文字方塊 67"/>
            <p:cNvSpPr txBox="1"/>
            <p:nvPr/>
          </p:nvSpPr>
          <p:spPr>
            <a:xfrm>
              <a:off x="1966839" y="4843878"/>
              <a:ext cx="294792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0h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69" name="直線接點 68"/>
            <p:cNvCxnSpPr/>
            <p:nvPr/>
          </p:nvCxnSpPr>
          <p:spPr>
            <a:xfrm>
              <a:off x="6393095" y="4528514"/>
              <a:ext cx="0" cy="26053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70" name="直線接點 69"/>
            <p:cNvCxnSpPr/>
            <p:nvPr/>
          </p:nvCxnSpPr>
          <p:spPr>
            <a:xfrm>
              <a:off x="6787104" y="4529188"/>
              <a:ext cx="0" cy="26053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71" name="直線接點 70"/>
            <p:cNvCxnSpPr/>
            <p:nvPr/>
          </p:nvCxnSpPr>
          <p:spPr>
            <a:xfrm>
              <a:off x="7181114" y="4528514"/>
              <a:ext cx="0" cy="26053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72" name="文字方塊 71"/>
            <p:cNvSpPr txBox="1"/>
            <p:nvPr/>
          </p:nvSpPr>
          <p:spPr>
            <a:xfrm>
              <a:off x="2360848" y="4842844"/>
              <a:ext cx="294792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1h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文字方塊 72"/>
            <p:cNvSpPr txBox="1"/>
            <p:nvPr/>
          </p:nvSpPr>
          <p:spPr>
            <a:xfrm>
              <a:off x="2769410" y="4842372"/>
              <a:ext cx="294792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2h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文字方塊 73"/>
            <p:cNvSpPr txBox="1"/>
            <p:nvPr/>
          </p:nvSpPr>
          <p:spPr>
            <a:xfrm>
              <a:off x="3135239" y="4841338"/>
              <a:ext cx="294792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3h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文字方塊 74"/>
            <p:cNvSpPr txBox="1"/>
            <p:nvPr/>
          </p:nvSpPr>
          <p:spPr>
            <a:xfrm>
              <a:off x="3492191" y="4841338"/>
              <a:ext cx="294792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4h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文字方塊 75"/>
            <p:cNvSpPr txBox="1"/>
            <p:nvPr/>
          </p:nvSpPr>
          <p:spPr>
            <a:xfrm>
              <a:off x="4625038" y="4855567"/>
              <a:ext cx="372939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18h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文字方塊 76"/>
            <p:cNvSpPr txBox="1"/>
            <p:nvPr/>
          </p:nvSpPr>
          <p:spPr>
            <a:xfrm>
              <a:off x="5033600" y="4855095"/>
              <a:ext cx="372939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19h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文字方塊 77"/>
            <p:cNvSpPr txBox="1"/>
            <p:nvPr/>
          </p:nvSpPr>
          <p:spPr>
            <a:xfrm>
              <a:off x="5399429" y="4854061"/>
              <a:ext cx="372939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20h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文字方塊 78"/>
            <p:cNvSpPr txBox="1"/>
            <p:nvPr/>
          </p:nvSpPr>
          <p:spPr>
            <a:xfrm>
              <a:off x="5795720" y="4854831"/>
              <a:ext cx="372939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21h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文字方塊 79"/>
            <p:cNvSpPr txBox="1"/>
            <p:nvPr/>
          </p:nvSpPr>
          <p:spPr>
            <a:xfrm>
              <a:off x="6204282" y="4854359"/>
              <a:ext cx="372939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22h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文字方塊 80"/>
            <p:cNvSpPr txBox="1"/>
            <p:nvPr/>
          </p:nvSpPr>
          <p:spPr>
            <a:xfrm>
              <a:off x="6570111" y="4853325"/>
              <a:ext cx="372939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23h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文字方塊 81"/>
            <p:cNvSpPr txBox="1"/>
            <p:nvPr/>
          </p:nvSpPr>
          <p:spPr>
            <a:xfrm>
              <a:off x="6980227" y="4855647"/>
              <a:ext cx="372939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24h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6051272" y="3989927"/>
              <a:ext cx="1145949" cy="224996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altLang="zh-TW" sz="1600" kern="0" dirty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Target</a:t>
              </a:r>
              <a:endParaRPr kumimoji="1" lang="zh-TW" altLang="en-US" sz="1600" kern="0" dirty="0">
                <a:solidFill>
                  <a:srgbClr val="C0504D">
                    <a:lumMod val="50000"/>
                  </a:srgbClr>
                </a:solidFill>
                <a:latin typeface="Calibri"/>
              </a:endParaRPr>
            </a:p>
          </p:txBody>
        </p:sp>
        <p:cxnSp>
          <p:nvCxnSpPr>
            <p:cNvPr id="84" name="直線箭頭接點 83"/>
            <p:cNvCxnSpPr/>
            <p:nvPr/>
          </p:nvCxnSpPr>
          <p:spPr>
            <a:xfrm flipV="1">
              <a:off x="7204245" y="4257712"/>
              <a:ext cx="0" cy="164997"/>
            </a:xfrm>
            <a:prstGeom prst="straightConnector1">
              <a:avLst/>
            </a:prstGeom>
            <a:noFill/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85" name="文字方塊 84"/>
            <p:cNvSpPr txBox="1"/>
            <p:nvPr/>
          </p:nvSpPr>
          <p:spPr>
            <a:xfrm>
              <a:off x="6970227" y="4347710"/>
              <a:ext cx="1010133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Crawler starts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4828207" y="3989927"/>
              <a:ext cx="1184507" cy="2249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altLang="zh-TW" sz="1467" kern="0" dirty="0">
                  <a:solidFill>
                    <a:sysClr val="window" lastClr="FFFFFF"/>
                  </a:solidFill>
                  <a:latin typeface="Calibri"/>
                </a:rPr>
                <a:t>Latest</a:t>
              </a:r>
              <a:endParaRPr kumimoji="1" lang="zh-TW" altLang="en-US" sz="1467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2094921" y="3747334"/>
              <a:ext cx="3917794" cy="224996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kumimoji="1" lang="en-US" altLang="zh-TW" sz="1467" kern="0" dirty="0">
                  <a:solidFill>
                    <a:sysClr val="window" lastClr="FFFFFF"/>
                  </a:solidFill>
                  <a:latin typeface="Calibri"/>
                </a:rPr>
                <a:t>Overall engagement</a:t>
              </a:r>
              <a:endParaRPr kumimoji="1" lang="zh-TW" altLang="en-US" sz="1467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2078814" y="2837058"/>
              <a:ext cx="5102300" cy="224996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kumimoji="1" lang="en-US" altLang="zh-TW" sz="1467" kern="0" dirty="0">
                  <a:solidFill>
                    <a:sysClr val="window" lastClr="FFFFFF"/>
                  </a:solidFill>
                  <a:latin typeface="Calibri"/>
                </a:rPr>
                <a:t>Overall engagement in N day</a:t>
              </a:r>
              <a:endParaRPr kumimoji="1" lang="zh-TW" altLang="en-US" sz="1467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2094920" y="2111974"/>
              <a:ext cx="5102300" cy="224996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kumimoji="1" lang="en-US" altLang="zh-TW" sz="1467" kern="0" dirty="0">
                  <a:solidFill>
                    <a:sysClr val="window" lastClr="FFFFFF"/>
                  </a:solidFill>
                  <a:latin typeface="Calibri"/>
                </a:rPr>
                <a:t>Overall engagement in N day</a:t>
              </a:r>
              <a:endParaRPr kumimoji="1" lang="zh-TW" altLang="en-US" sz="1467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2094920" y="1404390"/>
              <a:ext cx="5102300" cy="224996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kumimoji="1" lang="en-US" altLang="zh-TW" sz="1467" kern="0" dirty="0">
                  <a:solidFill>
                    <a:sysClr val="window" lastClr="FFFFFF"/>
                  </a:solidFill>
                  <a:latin typeface="Calibri"/>
                </a:rPr>
                <a:t>Overall engagement in N day</a:t>
              </a:r>
              <a:endParaRPr kumimoji="1" lang="zh-TW" altLang="en-US" sz="1467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6033080" y="3087346"/>
              <a:ext cx="1145949" cy="224996"/>
            </a:xfrm>
            <a:prstGeom prst="rect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altLang="zh-TW" sz="1333" kern="0" dirty="0">
                  <a:solidFill>
                    <a:srgbClr val="000000"/>
                  </a:solidFill>
                  <a:latin typeface="Calibri"/>
                </a:rPr>
                <a:t>Same time slot</a:t>
              </a:r>
              <a:endParaRPr kumimoji="1" lang="zh-TW" altLang="en-US" sz="1333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6051271" y="2351970"/>
              <a:ext cx="1145949" cy="224996"/>
            </a:xfrm>
            <a:prstGeom prst="rect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altLang="zh-TW" sz="1333" kern="0" dirty="0">
                  <a:solidFill>
                    <a:srgbClr val="000000"/>
                  </a:solidFill>
                  <a:latin typeface="Calibri"/>
                </a:rPr>
                <a:t>Same time slot</a:t>
              </a:r>
              <a:endParaRPr kumimoji="1" lang="zh-TW" altLang="en-US" sz="1333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6050165" y="1654385"/>
              <a:ext cx="1145949" cy="224996"/>
            </a:xfrm>
            <a:prstGeom prst="rect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altLang="zh-TW" sz="1333" kern="0" dirty="0">
                  <a:solidFill>
                    <a:srgbClr val="000000"/>
                  </a:solidFill>
                  <a:latin typeface="Calibri"/>
                </a:rPr>
                <a:t>Same time slot</a:t>
              </a:r>
              <a:endParaRPr kumimoji="1" lang="zh-TW" altLang="en-US" sz="1333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4" name="文字方塊 93"/>
            <p:cNvSpPr txBox="1"/>
            <p:nvPr/>
          </p:nvSpPr>
          <p:spPr>
            <a:xfrm>
              <a:off x="4434198" y="1760191"/>
              <a:ext cx="36933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2400" kern="0" dirty="0">
                  <a:solidFill>
                    <a:sysClr val="windowText" lastClr="000000"/>
                  </a:solidFill>
                </a:rPr>
                <a:t>…</a:t>
              </a:r>
              <a:endParaRPr kumimoji="1" lang="zh-TW" alt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文字方塊 94"/>
            <p:cNvSpPr txBox="1"/>
            <p:nvPr/>
          </p:nvSpPr>
          <p:spPr>
            <a:xfrm>
              <a:off x="7762644" y="3793868"/>
              <a:ext cx="637435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867" kern="0" dirty="0">
                  <a:solidFill>
                    <a:sysClr val="windowText" lastClr="000000"/>
                  </a:solidFill>
                </a:rPr>
                <a:t>Today</a:t>
              </a:r>
              <a:endParaRPr kumimoji="1" lang="zh-TW" altLang="en-US" sz="18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文字方塊 95"/>
            <p:cNvSpPr txBox="1"/>
            <p:nvPr/>
          </p:nvSpPr>
          <p:spPr>
            <a:xfrm>
              <a:off x="7688918" y="2908884"/>
              <a:ext cx="947615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867" kern="0" dirty="0">
                  <a:solidFill>
                    <a:sysClr val="windowText" lastClr="000000"/>
                  </a:solidFill>
                </a:rPr>
                <a:t>Yesterday</a:t>
              </a:r>
              <a:endParaRPr kumimoji="1" lang="zh-TW" altLang="en-US" sz="18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文字方塊 96"/>
            <p:cNvSpPr txBox="1"/>
            <p:nvPr/>
          </p:nvSpPr>
          <p:spPr>
            <a:xfrm>
              <a:off x="7688918" y="2173508"/>
              <a:ext cx="1016144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867" kern="0" dirty="0">
                  <a:solidFill>
                    <a:sysClr val="windowText" lastClr="000000"/>
                  </a:solidFill>
                </a:rPr>
                <a:t>2 days ago</a:t>
              </a:r>
              <a:endParaRPr kumimoji="1" lang="zh-TW" altLang="en-US" sz="18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文字方塊 97"/>
            <p:cNvSpPr txBox="1"/>
            <p:nvPr/>
          </p:nvSpPr>
          <p:spPr>
            <a:xfrm>
              <a:off x="7669357" y="1450924"/>
              <a:ext cx="1046201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867" kern="0" dirty="0">
                  <a:solidFill>
                    <a:sysClr val="windowText" lastClr="000000"/>
                  </a:solidFill>
                </a:rPr>
                <a:t>N days ago</a:t>
              </a:r>
              <a:endParaRPr kumimoji="1" lang="zh-TW" altLang="en-US" sz="18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左大括弧 98"/>
            <p:cNvSpPr/>
            <p:nvPr/>
          </p:nvSpPr>
          <p:spPr>
            <a:xfrm>
              <a:off x="1378693" y="2221165"/>
              <a:ext cx="212343" cy="1751165"/>
            </a:xfrm>
            <a:prstGeom prst="leftBrace">
              <a:avLst>
                <a:gd name="adj1" fmla="val 66313"/>
                <a:gd name="adj2" fmla="val 5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1" lang="zh-TW" alt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0" name="左大括弧 99"/>
            <p:cNvSpPr/>
            <p:nvPr/>
          </p:nvSpPr>
          <p:spPr>
            <a:xfrm>
              <a:off x="1743436" y="1404390"/>
              <a:ext cx="212343" cy="2585537"/>
            </a:xfrm>
            <a:prstGeom prst="leftBrace">
              <a:avLst>
                <a:gd name="adj1" fmla="val 66313"/>
                <a:gd name="adj2" fmla="val 15165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1" lang="zh-TW" alt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1" name="文字方塊 100"/>
            <p:cNvSpPr txBox="1"/>
            <p:nvPr/>
          </p:nvSpPr>
          <p:spPr>
            <a:xfrm>
              <a:off x="559414" y="2966008"/>
              <a:ext cx="83580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600" kern="0" dirty="0">
                  <a:solidFill>
                    <a:sysClr val="windowText" lastClr="000000"/>
                  </a:solidFill>
                </a:rPr>
                <a:t>Short</a:t>
              </a: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-term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文字方塊 101"/>
            <p:cNvSpPr txBox="1"/>
            <p:nvPr/>
          </p:nvSpPr>
          <p:spPr>
            <a:xfrm>
              <a:off x="809222" y="1654385"/>
              <a:ext cx="8093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600" kern="0" dirty="0">
                  <a:solidFill>
                    <a:sysClr val="windowText" lastClr="000000"/>
                  </a:solidFill>
                </a:rPr>
                <a:t>Long</a:t>
              </a: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-term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文字方塊 102"/>
            <p:cNvSpPr txBox="1"/>
            <p:nvPr/>
          </p:nvSpPr>
          <p:spPr>
            <a:xfrm>
              <a:off x="4152137" y="4841338"/>
              <a:ext cx="279163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1" lang="en-US" altLang="zh-TW" sz="1467" kern="0" dirty="0">
                  <a:solidFill>
                    <a:sysClr val="windowText" lastClr="000000"/>
                  </a:solidFill>
                </a:rPr>
                <a:t>…</a:t>
              </a:r>
              <a:endParaRPr kumimoji="1" lang="zh-TW" altLang="en-US" sz="1467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4" name="投影片編號版面配置區 10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16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105" name="文字方塊 104"/>
          <p:cNvSpPr txBox="1"/>
          <p:nvPr/>
        </p:nvSpPr>
        <p:spPr>
          <a:xfrm>
            <a:off x="10668001" y="232352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zh-TW" sz="2400" kern="0" dirty="0">
                <a:solidFill>
                  <a:sysClr val="windowText" lastClr="000000"/>
                </a:solidFill>
              </a:rPr>
              <a:t>…</a:t>
            </a:r>
            <a:endParaRPr kumimoji="1" lang="zh-TW" altLang="en-US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106" name="左大括弧 105"/>
          <p:cNvSpPr/>
          <p:nvPr/>
        </p:nvSpPr>
        <p:spPr>
          <a:xfrm rot="5400000">
            <a:off x="8673181" y="788565"/>
            <a:ext cx="283124" cy="1541272"/>
          </a:xfrm>
          <a:prstGeom prst="leftBrace">
            <a:avLst>
              <a:gd name="adj1" fmla="val 66313"/>
              <a:gd name="adj2" fmla="val 50000"/>
            </a:avLst>
          </a:prstGeom>
          <a:noFill/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1" lang="zh-TW" altLang="en-US" sz="24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7" name="文字方塊 106"/>
          <p:cNvSpPr txBox="1"/>
          <p:nvPr/>
        </p:nvSpPr>
        <p:spPr>
          <a:xfrm>
            <a:off x="8177461" y="101828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zh-TW" sz="1600" kern="0" dirty="0">
                <a:solidFill>
                  <a:sysClr val="windowText" lastClr="000000"/>
                </a:solidFill>
              </a:rPr>
              <a:t>Period size</a:t>
            </a:r>
            <a:endParaRPr kumimoji="1" lang="zh-TW" altLang="en-US" sz="1467" kern="0" dirty="0">
              <a:solidFill>
                <a:sysClr val="windowText" lastClr="000000"/>
              </a:solidFill>
            </a:endParaRPr>
          </a:p>
        </p:txBody>
      </p:sp>
      <p:sp>
        <p:nvSpPr>
          <p:cNvPr id="108" name="文字方塊 84"/>
          <p:cNvSpPr txBox="1"/>
          <p:nvPr/>
        </p:nvSpPr>
        <p:spPr>
          <a:xfrm>
            <a:off x="7421446" y="5821589"/>
            <a:ext cx="148149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zh-TW" sz="1467" kern="0" dirty="0" smtClean="0">
                <a:solidFill>
                  <a:sysClr val="windowText" lastClr="000000"/>
                </a:solidFill>
              </a:rPr>
              <a:t>Latest crawling</a:t>
            </a:r>
            <a:endParaRPr kumimoji="1" lang="zh-TW" altLang="en-US" sz="1467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109" name="直線箭頭接點 83"/>
          <p:cNvCxnSpPr/>
          <p:nvPr/>
        </p:nvCxnSpPr>
        <p:spPr>
          <a:xfrm flipV="1">
            <a:off x="8015549" y="5672698"/>
            <a:ext cx="0" cy="219996"/>
          </a:xfrm>
          <a:prstGeom prst="straightConnector1">
            <a:avLst/>
          </a:pr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10" name="矩形 82"/>
          <p:cNvSpPr>
            <a:spLocks noChangeAspect="1"/>
          </p:cNvSpPr>
          <p:nvPr/>
        </p:nvSpPr>
        <p:spPr>
          <a:xfrm>
            <a:off x="8100478" y="234895"/>
            <a:ext cx="1274748" cy="43200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C0504D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kumimoji="1" lang="en-US" altLang="zh-TW" sz="2000" kern="0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Target</a:t>
            </a:r>
            <a:endParaRPr kumimoji="1" lang="zh-TW" altLang="en-US" sz="2000" kern="0" dirty="0">
              <a:solidFill>
                <a:srgbClr val="C0504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10123714" y="122239"/>
            <a:ext cx="2068286" cy="1588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05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Scheduling policy</a:t>
            </a:r>
            <a:endParaRPr kumimoji="1"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195733" y="6248400"/>
            <a:ext cx="3181537" cy="457200"/>
          </a:xfrm>
        </p:spPr>
        <p:txBody>
          <a:bodyPr/>
          <a:lstStyle/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17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0123714" y="122239"/>
            <a:ext cx="2068286" cy="1588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0"/>
            </a:endParaRPr>
          </a:p>
        </p:txBody>
      </p:sp>
      <p:pic>
        <p:nvPicPr>
          <p:cNvPr id="11" name="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 bwMode="auto">
          <a:xfrm>
            <a:off x="1039887" y="2558935"/>
            <a:ext cx="2512423" cy="1123406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charset="0"/>
              </a:rPr>
              <a:t>Identify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新細明體" charset="0"/>
              </a:rPr>
              <a:t>Popular levels</a:t>
            </a:r>
            <a:endParaRPr lang="zh-TW" altLang="en-US" dirty="0" smtClean="0">
              <a:solidFill>
                <a:schemeClr val="bg1"/>
              </a:solidFill>
              <a:latin typeface="Arial" charset="0"/>
              <a:ea typeface="新細明體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Arial" charset="0"/>
                <a:ea typeface="新細明體" charset="0"/>
              </a:rPr>
              <a:t>of each page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471064" y="2558935"/>
            <a:ext cx="2512423" cy="1123406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charset="0"/>
              </a:rPr>
              <a:t>Collect the activities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charset="0"/>
              </a:rPr>
              <a:t>of each page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charset="0"/>
              </a:rPr>
              <a:t>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902241" y="2558935"/>
            <a:ext cx="2512423" cy="1123406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charset="0"/>
              </a:rPr>
              <a:t>Build scheduling model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charset="0"/>
              </a:rPr>
              <a:t> with ML library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charset="0"/>
              </a:rPr>
              <a:t>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3826630" y="2976946"/>
            <a:ext cx="352698" cy="37882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7275223" y="2989079"/>
            <a:ext cx="352698" cy="37882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340931" y="4831398"/>
            <a:ext cx="3635041" cy="1123406"/>
          </a:xfrm>
          <a:prstGeom prst="rect">
            <a:avLst/>
          </a:prstGeom>
          <a:gradFill flip="none" rotWithShape="1">
            <a:gsLst>
              <a:gs pos="0">
                <a:srgbClr val="FF9300">
                  <a:shade val="30000"/>
                  <a:satMod val="115000"/>
                </a:srgbClr>
              </a:gs>
              <a:gs pos="50000">
                <a:srgbClr val="FF9300">
                  <a:shade val="67500"/>
                  <a:satMod val="115000"/>
                </a:srgbClr>
              </a:gs>
              <a:gs pos="100000">
                <a:srgbClr val="FF93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charset="0"/>
              </a:rPr>
              <a:t>Rank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charset="0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charset="0"/>
              </a:rPr>
              <a:t>crawling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charset="0"/>
              </a:rPr>
              <a:t> priority &amp;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charset="0"/>
              </a:rPr>
              <a:t>Update crawling frequency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>
            <a:off x="8908869" y="4193177"/>
            <a:ext cx="404948" cy="31350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0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Scheduling policy</a:t>
            </a:r>
            <a:endParaRPr kumimoji="1"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195733" y="6248400"/>
            <a:ext cx="3181537" cy="457200"/>
          </a:xfrm>
        </p:spPr>
        <p:txBody>
          <a:bodyPr/>
          <a:lstStyle/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18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728781"/>
            <a:ext cx="4777769" cy="228451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051639" y="1841345"/>
            <a:ext cx="7613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kumimoji="1" lang="en-US" altLang="zh-TW" sz="2400" b="1" dirty="0">
                <a:solidFill>
                  <a:srgbClr val="000000"/>
                </a:solidFill>
              </a:rPr>
              <a:t>Label</a:t>
            </a:r>
            <a:r>
              <a:rPr kumimoji="1" lang="en-US" altLang="zh-TW" sz="2400" b="1" dirty="0">
                <a:solidFill>
                  <a:srgbClr val="000000"/>
                </a:solidFill>
                <a:sym typeface="Wingdings"/>
              </a:rPr>
              <a:t>: (The value has been applied log operation)</a:t>
            </a:r>
            <a:r>
              <a:rPr kumimoji="1" lang="en-US" altLang="zh-TW" sz="2400" dirty="0">
                <a:solidFill>
                  <a:srgbClr val="000000"/>
                </a:solidFill>
              </a:rPr>
              <a:t/>
            </a:r>
            <a:br>
              <a:rPr kumimoji="1" lang="en-US" altLang="zh-TW" sz="2400" dirty="0">
                <a:solidFill>
                  <a:srgbClr val="000000"/>
                </a:solidFill>
              </a:rPr>
            </a:br>
            <a:r>
              <a:rPr kumimoji="1" lang="en-US" altLang="zh-TW" sz="2400" dirty="0">
                <a:solidFill>
                  <a:srgbClr val="000000"/>
                </a:solidFill>
              </a:rPr>
              <a:t>(1) Binary Classification</a:t>
            </a:r>
          </a:p>
          <a:p>
            <a:pPr defTabSz="609585"/>
            <a:r>
              <a:rPr kumimoji="1" lang="en-US" altLang="zh-TW" sz="2400" dirty="0">
                <a:solidFill>
                  <a:srgbClr val="000000"/>
                </a:solidFill>
              </a:rPr>
              <a:t>(2) Multiple Magnitude Classification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051640" y="3662817"/>
            <a:ext cx="4465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kumimoji="1" lang="en-US" altLang="zh-TW" sz="2400" b="1" dirty="0">
                <a:solidFill>
                  <a:srgbClr val="000000"/>
                </a:solidFill>
              </a:rPr>
              <a:t>Machine learning library:</a:t>
            </a:r>
            <a:r>
              <a:rPr kumimoji="1" lang="en-US" altLang="zh-TW" sz="2400" dirty="0">
                <a:solidFill>
                  <a:srgbClr val="000000"/>
                </a:solidFill>
              </a:rPr>
              <a:t/>
            </a:r>
            <a:br>
              <a:rPr kumimoji="1" lang="en-US" altLang="zh-TW" sz="2400" dirty="0">
                <a:solidFill>
                  <a:srgbClr val="000000"/>
                </a:solidFill>
              </a:rPr>
            </a:br>
            <a:r>
              <a:rPr kumimoji="1" lang="en-US" altLang="zh-TW" sz="2400" dirty="0">
                <a:solidFill>
                  <a:srgbClr val="000000"/>
                </a:solidFill>
              </a:rPr>
              <a:t>(1) Support vector machine</a:t>
            </a:r>
          </a:p>
          <a:p>
            <a:pPr defTabSz="609585"/>
            <a:r>
              <a:rPr kumimoji="1" lang="en-US" altLang="zh-TW" sz="2400" dirty="0">
                <a:solidFill>
                  <a:srgbClr val="000000"/>
                </a:solidFill>
              </a:rPr>
              <a:t>(2) Random forest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024974" y="5177767"/>
            <a:ext cx="7640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kumimoji="1" lang="en-US" altLang="zh-TW" sz="2400" b="1" dirty="0">
                <a:solidFill>
                  <a:srgbClr val="000000"/>
                </a:solidFill>
              </a:rPr>
              <a:t>Prediction:</a:t>
            </a:r>
            <a:r>
              <a:rPr kumimoji="1" lang="en-US" altLang="zh-TW" sz="2400" dirty="0">
                <a:solidFill>
                  <a:srgbClr val="000000"/>
                </a:solidFill>
              </a:rPr>
              <a:t/>
            </a:r>
            <a:br>
              <a:rPr kumimoji="1" lang="en-US" altLang="zh-TW" sz="2400" dirty="0">
                <a:solidFill>
                  <a:srgbClr val="000000"/>
                </a:solidFill>
              </a:rPr>
            </a:br>
            <a:r>
              <a:rPr kumimoji="1" lang="en-US" altLang="zh-TW" sz="2400" dirty="0">
                <a:solidFill>
                  <a:srgbClr val="000000"/>
                </a:solidFill>
              </a:rPr>
              <a:t>(1) Rank by estimating probability(Classification)</a:t>
            </a:r>
          </a:p>
          <a:p>
            <a:pPr defTabSz="609585"/>
            <a:r>
              <a:rPr kumimoji="1" lang="en-US" altLang="zh-TW" sz="2400" dirty="0">
                <a:solidFill>
                  <a:srgbClr val="000000"/>
                </a:solidFill>
              </a:rPr>
              <a:t>(2) Rank by estimating value (Regression)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10123714" y="122239"/>
            <a:ext cx="2068286" cy="1588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0"/>
            </a:endParaRPr>
          </a:p>
        </p:txBody>
      </p:sp>
      <p:pic>
        <p:nvPicPr>
          <p:cNvPr id="11" name="logo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320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Selected Features</a:t>
            </a:r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734520" y="1847348"/>
            <a:ext cx="10837333" cy="49784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67858" y="1967983"/>
            <a:ext cx="6176409" cy="423616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288000" tIns="268800" bIns="268800" rtlCol="0">
            <a:spAutoFit/>
          </a:bodyPr>
          <a:lstStyle/>
          <a:p>
            <a:pPr defTabSz="609585"/>
            <a:r>
              <a:rPr kumimoji="1" lang="en-US" altLang="zh-TW" sz="2400" dirty="0">
                <a:solidFill>
                  <a:srgbClr val="000000"/>
                </a:solidFill>
              </a:rPr>
              <a:t>Simple Features:</a:t>
            </a:r>
          </a:p>
          <a:p>
            <a:pPr marL="457189" indent="-457189" defTabSz="609585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zh-TW" sz="2400" dirty="0">
                <a:solidFill>
                  <a:srgbClr val="000000"/>
                </a:solidFill>
              </a:rPr>
              <a:t>Latest collected engagements</a:t>
            </a:r>
          </a:p>
          <a:p>
            <a:pPr marL="457189" indent="-457189" defTabSz="609585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zh-TW" sz="2400" dirty="0">
                <a:solidFill>
                  <a:srgbClr val="000000"/>
                </a:solidFill>
              </a:rPr>
              <a:t>Overall engagements at the same time slot in N days</a:t>
            </a:r>
          </a:p>
          <a:p>
            <a:pPr marL="457189" indent="-457189" defTabSz="609585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zh-TW" sz="2400" dirty="0">
                <a:solidFill>
                  <a:srgbClr val="000000"/>
                </a:solidFill>
              </a:rPr>
              <a:t>Overall engagements in N days / Average engagements in N days</a:t>
            </a:r>
          </a:p>
          <a:p>
            <a:pPr marL="457189" indent="-457189" defTabSz="609585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zh-TW" sz="2400" dirty="0">
                <a:solidFill>
                  <a:srgbClr val="000000"/>
                </a:solidFill>
              </a:rPr>
              <a:t>Taking about count 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048" y="2573867"/>
            <a:ext cx="4390112" cy="3840000"/>
          </a:xfrm>
          <a:prstGeom prst="rect">
            <a:avLst/>
          </a:prstGeom>
          <a:ln w="12700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直線箭頭接點 9"/>
          <p:cNvCxnSpPr/>
          <p:nvPr/>
        </p:nvCxnSpPr>
        <p:spPr bwMode="auto">
          <a:xfrm flipV="1">
            <a:off x="4863253" y="5554133"/>
            <a:ext cx="2885440" cy="1354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Rectangle 3"/>
          <p:cNvSpPr/>
          <p:nvPr/>
        </p:nvSpPr>
        <p:spPr bwMode="auto">
          <a:xfrm>
            <a:off x="10123714" y="122239"/>
            <a:ext cx="2068286" cy="1588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0"/>
            </a:endParaRPr>
          </a:p>
        </p:txBody>
      </p:sp>
      <p:pic>
        <p:nvPicPr>
          <p:cNvPr id="9" name="logo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943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 10"/>
          <p:cNvGrpSpPr/>
          <p:nvPr/>
        </p:nvGrpSpPr>
        <p:grpSpPr>
          <a:xfrm>
            <a:off x="762000" y="862147"/>
            <a:ext cx="11430000" cy="5397500"/>
            <a:chOff x="-4191000" y="0"/>
            <a:chExt cx="11430000" cy="53975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-4191000" y="0"/>
              <a:ext cx="11430000" cy="53975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633651" y="4382498"/>
              <a:ext cx="3605349" cy="100584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091" y="411572"/>
            <a:ext cx="3422468" cy="34224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163" y="667135"/>
            <a:ext cx="8002191" cy="4257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 Light"/>
              </a:rPr>
              <a:t>周世恩</a:t>
            </a:r>
            <a:r>
              <a:rPr kumimoji="0" lang="en-US" altLang="zh-TW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 Light"/>
              </a:rPr>
              <a:t>(Elliot), QSearch</a:t>
            </a:r>
            <a:r>
              <a:rPr kumimoji="0" lang="en-US" altLang="zh-TW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 Light"/>
              </a:rPr>
              <a:t> Co-Founder</a:t>
            </a:r>
          </a:p>
          <a:p>
            <a:pPr marL="0" marR="0" indent="0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Helvetica Light"/>
              </a:rPr>
              <a:t>Now…I’m in substitute military service.</a:t>
            </a:r>
          </a:p>
          <a:p>
            <a:pPr marL="0" marR="0" indent="0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Helvetica Light"/>
            </a:endParaRPr>
          </a:p>
          <a:p>
            <a:pPr marL="0" marR="0" indent="0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Helvetica Light"/>
            </a:endParaRPr>
          </a:p>
          <a:p>
            <a:pPr marL="0" marR="0" indent="0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Helvetica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931" y="5742517"/>
            <a:ext cx="3605349" cy="100584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5067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4655196" y="4560585"/>
            <a:ext cx="3561153" cy="49244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4267" dirty="0"/>
              <a:t>Adjust the crawling frequency</a:t>
            </a:r>
            <a:endParaRPr kumimoji="1" lang="zh-TW" altLang="en-US" sz="4267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03103" y="1531938"/>
            <a:ext cx="10972800" cy="4411663"/>
          </a:xfrm>
        </p:spPr>
        <p:txBody>
          <a:bodyPr/>
          <a:lstStyle/>
          <a:p>
            <a:r>
              <a:rPr lang="en-US" altLang="zh-TW" dirty="0"/>
              <a:t>Model publication frequency 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20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/>
          </p:nvPr>
        </p:nvGraphicFramePr>
        <p:xfrm>
          <a:off x="403103" y="2434863"/>
          <a:ext cx="11333333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" name="文件" r:id="rId4" imgW="5397500" imgH="685800" progId="Word.Document.12">
                  <p:embed/>
                </p:oleObj>
              </mc:Choice>
              <mc:Fallback>
                <p:oleObj name="文件" r:id="rId4" imgW="5397500" imgH="685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3103" y="2434863"/>
                        <a:ext cx="11333333" cy="14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1733" y="4501689"/>
            <a:ext cx="6451600" cy="694267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861734" y="5195957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kumimoji="1" lang="en-US" altLang="zh-TW" sz="2400" dirty="0">
                <a:solidFill>
                  <a:srgbClr val="000000"/>
                </a:solidFill>
              </a:rPr>
              <a:t>P</a:t>
            </a:r>
            <a:r>
              <a:rPr kumimoji="1" lang="en-US" altLang="zh-TW" sz="2400" baseline="-25000" dirty="0">
                <a:solidFill>
                  <a:srgbClr val="000000"/>
                </a:solidFill>
              </a:rPr>
              <a:t>1,1</a:t>
            </a:r>
            <a:endParaRPr kumimoji="1" lang="zh-TW" alt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131484" y="4560586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kumimoji="1" lang="en-US" altLang="zh-TW" sz="2400" dirty="0">
                <a:solidFill>
                  <a:srgbClr val="000000"/>
                </a:solidFill>
              </a:rPr>
              <a:t>e</a:t>
            </a:r>
            <a:r>
              <a:rPr kumimoji="1" lang="en-US" altLang="zh-TW" sz="2400" baseline="-25000" dirty="0">
                <a:solidFill>
                  <a:srgbClr val="000000"/>
                </a:solidFill>
              </a:rPr>
              <a:t>1</a:t>
            </a:r>
            <a:endParaRPr kumimoji="1" lang="zh-TW" alt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655195" y="5195957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kumimoji="1" lang="en-US" altLang="zh-TW" sz="2400" dirty="0">
                <a:solidFill>
                  <a:srgbClr val="000000"/>
                </a:solidFill>
              </a:rPr>
              <a:t>P</a:t>
            </a:r>
            <a:r>
              <a:rPr kumimoji="1" lang="en-US" altLang="zh-TW" sz="2400" baseline="-25000" dirty="0">
                <a:solidFill>
                  <a:srgbClr val="000000"/>
                </a:solidFill>
              </a:rPr>
              <a:t>1,7</a:t>
            </a:r>
            <a:endParaRPr kumimoji="1" lang="zh-TW" alt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346859" y="5152936"/>
            <a:ext cx="60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kumimoji="1" lang="en-US" altLang="zh-TW" sz="2400" dirty="0">
                <a:solidFill>
                  <a:srgbClr val="000000"/>
                </a:solidFill>
              </a:rPr>
              <a:t>P</a:t>
            </a:r>
            <a:r>
              <a:rPr kumimoji="1" lang="en-US" altLang="zh-TW" sz="2400" baseline="-25000" dirty="0">
                <a:solidFill>
                  <a:srgbClr val="000000"/>
                </a:solidFill>
              </a:rPr>
              <a:t>1,j</a:t>
            </a:r>
            <a:endParaRPr kumimoji="1" lang="zh-TW" alt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657912" y="4171211"/>
            <a:ext cx="162333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kumimoji="1" lang="en-US" altLang="zh-TW" sz="1867" dirty="0">
                <a:solidFill>
                  <a:srgbClr val="000000"/>
                </a:solidFill>
              </a:rPr>
              <a:t>Time Window</a:t>
            </a:r>
            <a:endParaRPr kumimoji="1" lang="zh-TW" altLang="en-US" sz="1867" baseline="-25000" dirty="0">
              <a:solidFill>
                <a:srgbClr val="000000"/>
              </a:solidFill>
            </a:endParaRPr>
          </a:p>
        </p:txBody>
      </p:sp>
      <p:cxnSp>
        <p:nvCxnSpPr>
          <p:cNvPr id="7" name="直線箭頭接點 6"/>
          <p:cNvCxnSpPr/>
          <p:nvPr/>
        </p:nvCxnSpPr>
        <p:spPr bwMode="auto">
          <a:xfrm flipV="1">
            <a:off x="4655195" y="5152935"/>
            <a:ext cx="0" cy="9926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7"/>
          <a:srcRect l="45625" r="46489"/>
          <a:stretch/>
        </p:blipFill>
        <p:spPr>
          <a:xfrm>
            <a:off x="4374140" y="5943600"/>
            <a:ext cx="567544" cy="609600"/>
          </a:xfrm>
          <a:prstGeom prst="rect">
            <a:avLst/>
          </a:prstGeom>
        </p:spPr>
      </p:pic>
      <p:sp>
        <p:nvSpPr>
          <p:cNvPr id="21" name="左大括弧 20"/>
          <p:cNvSpPr/>
          <p:nvPr/>
        </p:nvSpPr>
        <p:spPr>
          <a:xfrm rot="16200000">
            <a:off x="6276732" y="3943930"/>
            <a:ext cx="338667" cy="3457965"/>
          </a:xfrm>
          <a:prstGeom prst="leftBrace">
            <a:avLst>
              <a:gd name="adj1" fmla="val 65628"/>
              <a:gd name="adj2" fmla="val 50000"/>
            </a:avLst>
          </a:prstGeom>
          <a:ln w="285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585"/>
            <a:endParaRPr kumimoji="1" lang="zh-TW" altLang="en-US" sz="2400">
              <a:solidFill>
                <a:srgbClr val="00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027313" y="5864900"/>
            <a:ext cx="247215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kumimoji="1" lang="en-US" altLang="zh-TW" sz="1867" dirty="0">
                <a:solidFill>
                  <a:srgbClr val="000000"/>
                </a:solidFill>
              </a:rPr>
              <a:t>Publication frequency</a:t>
            </a:r>
            <a:endParaRPr kumimoji="1" lang="zh-TW" altLang="en-US" sz="1867" dirty="0">
              <a:solidFill>
                <a:srgbClr val="000000"/>
              </a:solidFill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8"/>
          <a:srcRect l="47573" t="24699" r="48132"/>
          <a:stretch/>
        </p:blipFill>
        <p:spPr>
          <a:xfrm>
            <a:off x="7430451" y="5903706"/>
            <a:ext cx="389396" cy="57831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10123714" y="122239"/>
            <a:ext cx="2068286" cy="1588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0"/>
            </a:endParaRPr>
          </a:p>
        </p:txBody>
      </p:sp>
      <p:pic>
        <p:nvPicPr>
          <p:cNvPr id="20" name="logo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4580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4267" dirty="0" smtClean="0"/>
              <a:t>Measure Freshness </a:t>
            </a:r>
            <a:r>
              <a:rPr kumimoji="1" lang="en-US" altLang="zh-TW" sz="4267" dirty="0"/>
              <a:t>&amp; Delay</a:t>
            </a:r>
            <a:endParaRPr kumimoji="1" lang="zh-TW" altLang="en-US" sz="4267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933" dirty="0"/>
              <a:t>Freshness: count the number of missed posts</a:t>
            </a:r>
            <a:endParaRPr lang="en-US" altLang="zh-TW" sz="2933" dirty="0">
              <a:solidFill>
                <a:srgbClr val="FF0000"/>
              </a:solidFill>
            </a:endParaRPr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en-US" altLang="zh-TW" sz="2933" dirty="0"/>
              <a:t>Delay: 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21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graphicFrame>
        <p:nvGraphicFramePr>
          <p:cNvPr id="7" name="物件 6"/>
          <p:cNvGraphicFramePr>
            <a:graphicFrameLocks noChangeAspect="1"/>
          </p:cNvGraphicFramePr>
          <p:nvPr>
            <p:extLst/>
          </p:nvPr>
        </p:nvGraphicFramePr>
        <p:xfrm>
          <a:off x="1052179" y="2368604"/>
          <a:ext cx="7196667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2" name="文件" r:id="rId5" imgW="5397500" imgH="457200" progId="Word.Document.12">
                  <p:embed/>
                </p:oleObj>
              </mc:Choice>
              <mc:Fallback>
                <p:oleObj name="文件" r:id="rId5" imgW="5397500" imgH="457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2179" y="2368604"/>
                        <a:ext cx="7196667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/>
          </p:nvPr>
        </p:nvGraphicFramePr>
        <p:xfrm>
          <a:off x="281252" y="2921516"/>
          <a:ext cx="719666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3" name="文件" r:id="rId8" imgW="5397500" imgH="685800" progId="Word.Document.12">
                  <p:embed/>
                </p:oleObj>
              </mc:Choice>
              <mc:Fallback>
                <p:oleObj name="文件" r:id="rId8" imgW="5397500" imgH="685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1252" y="2921516"/>
                        <a:ext cx="7196667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/>
          <p:cNvGraphicFramePr>
            <a:graphicFrameLocks noChangeAspect="1"/>
          </p:cNvGraphicFramePr>
          <p:nvPr>
            <p:extLst/>
          </p:nvPr>
        </p:nvGraphicFramePr>
        <p:xfrm>
          <a:off x="2497667" y="4807960"/>
          <a:ext cx="7196667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4" name="文件" r:id="rId11" imgW="5397500" imgH="457200" progId="Word.Document.12">
                  <p:embed/>
                </p:oleObj>
              </mc:Choice>
              <mc:Fallback>
                <p:oleObj name="文件" r:id="rId11" imgW="5397500" imgH="457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97667" y="4807960"/>
                        <a:ext cx="7196667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/>
          <p:cNvGraphicFramePr>
            <a:graphicFrameLocks noChangeAspect="1"/>
          </p:cNvGraphicFramePr>
          <p:nvPr>
            <p:extLst/>
          </p:nvPr>
        </p:nvGraphicFramePr>
        <p:xfrm>
          <a:off x="1712973" y="5486400"/>
          <a:ext cx="7196667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5" name="文件" r:id="rId14" imgW="5397500" imgH="914400" progId="Word.Document.12">
                  <p:embed/>
                </p:oleObj>
              </mc:Choice>
              <mc:Fallback>
                <p:oleObj name="文件" r:id="rId14" imgW="5397500" imgH="914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12973" y="5486400"/>
                        <a:ext cx="7196667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16"/>
          <a:srcRect r="56924"/>
          <a:stretch/>
        </p:blipFill>
        <p:spPr>
          <a:xfrm>
            <a:off x="2800531" y="4107144"/>
            <a:ext cx="3100019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10123714" y="122239"/>
            <a:ext cx="2068286" cy="1588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0276114" y="274639"/>
            <a:ext cx="2068286" cy="1588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0"/>
            </a:endParaRPr>
          </a:p>
        </p:txBody>
      </p:sp>
      <p:pic>
        <p:nvPicPr>
          <p:cNvPr id="14" name="logo.png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558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065" y="2516182"/>
            <a:ext cx="9810750" cy="1000125"/>
          </a:xfrm>
        </p:spPr>
        <p:txBody>
          <a:bodyPr/>
          <a:lstStyle/>
          <a:p>
            <a:r>
              <a:rPr lang="en-US" altLang="zh-TW" sz="6000" b="1" dirty="0" smtClean="0"/>
              <a:t>Experiment</a:t>
            </a:r>
            <a:endParaRPr lang="en-US" dirty="0"/>
          </a:p>
        </p:txBody>
      </p:sp>
      <p:pic>
        <p:nvPicPr>
          <p:cNvPr id="4" name="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4817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Data</a:t>
            </a:r>
            <a:endParaRPr kumimoji="1"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1628324" y="2391152"/>
            <a:ext cx="446789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lnSpc>
                <a:spcPct val="200000"/>
              </a:lnSpc>
            </a:pPr>
            <a:r>
              <a:rPr kumimoji="1" lang="en-US" altLang="zh-TW" sz="2400" b="1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April 1, 2015 ~ April 30, 2015</a:t>
            </a:r>
          </a:p>
          <a:p>
            <a:pPr defTabSz="609585">
              <a:lnSpc>
                <a:spcPct val="200000"/>
              </a:lnSpc>
            </a:pPr>
            <a:r>
              <a:rPr kumimoji="1" lang="en-US" altLang="zh-TW" sz="2400" b="1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Facebook Fan Page: </a:t>
            </a:r>
            <a:r>
              <a:rPr kumimoji="1" lang="en-US" altLang="zh-TW" sz="2400" b="1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637K</a:t>
            </a:r>
          </a:p>
          <a:p>
            <a:pPr defTabSz="609585">
              <a:lnSpc>
                <a:spcPct val="200000"/>
              </a:lnSpc>
            </a:pPr>
            <a:r>
              <a:rPr kumimoji="1" lang="en-US" altLang="zh-TW" sz="2400" b="1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790 million </a:t>
            </a:r>
            <a:r>
              <a:rPr kumimoji="1" lang="en-US" altLang="zh-TW" sz="2400" b="1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posts</a:t>
            </a:r>
          </a:p>
          <a:p>
            <a:pPr defTabSz="609585">
              <a:lnSpc>
                <a:spcPct val="200000"/>
              </a:lnSpc>
            </a:pPr>
            <a:r>
              <a:rPr kumimoji="1" lang="en-US" altLang="zh-TW" sz="2400" b="1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Over </a:t>
            </a:r>
            <a:r>
              <a:rPr kumimoji="1" lang="en-US" altLang="zh-TW" sz="2400" b="1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25 billion </a:t>
            </a:r>
            <a:r>
              <a:rPr kumimoji="1" lang="en-US" altLang="zh-TW" sz="2400" b="1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likes</a:t>
            </a:r>
            <a:endParaRPr kumimoji="1" lang="zh-TW" altLang="en-US" sz="2400" b="1" dirty="0">
              <a:solidFill>
                <a:srgbClr val="000000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D2C4-4DDF-2443-AB11-8F544FF542CC}" type="slidenum">
              <a:rPr kumimoji="1" lang="zh-TW" altLang="en-US" smtClean="0">
                <a:solidFill>
                  <a:srgbClr val="000000"/>
                </a:solidFill>
              </a:rPr>
              <a:pPr/>
              <a:t>23</a:t>
            </a:fld>
            <a:endParaRPr kumimoji="1" lang="zh-TW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123714" y="122239"/>
            <a:ext cx="2068286" cy="1588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948" y="1417639"/>
            <a:ext cx="3439304" cy="4944000"/>
          </a:xfrm>
          <a:prstGeom prst="rect">
            <a:avLst/>
          </a:prstGeom>
          <a:ln w="12700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logo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9987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4800" dirty="0"/>
              <a:t>Coverage -</a:t>
            </a:r>
            <a:br>
              <a:rPr kumimoji="1" lang="en-US" altLang="zh-TW" sz="4800" dirty="0"/>
            </a:br>
            <a:r>
              <a:rPr kumimoji="1" lang="en-US" altLang="zh-TW" sz="3200" dirty="0"/>
              <a:t>Multiple magnitude classification vs. Regression</a:t>
            </a:r>
            <a:endParaRPr kumimoji="1" lang="zh-TW" altLang="en-US" sz="3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626202" y="1480212"/>
            <a:ext cx="1101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 smtClean="0">
                <a:latin typeface="微軟正黑體"/>
                <a:ea typeface="微軟正黑體"/>
                <a:cs typeface="微軟正黑體"/>
              </a:rPr>
              <a:t>Setup period size=1 and</a:t>
            </a:r>
            <a:r>
              <a:rPr kumimoji="1" lang="zh-TW" altLang="en-US" sz="2400" dirty="0" smtClean="0">
                <a:latin typeface="微軟正黑體"/>
                <a:ea typeface="微軟正黑體"/>
                <a:cs typeface="微軟正黑體"/>
              </a:rPr>
              <a:t> </a:t>
            </a:r>
            <a:r>
              <a:rPr kumimoji="1" lang="en-US" altLang="zh-TW" sz="2400" dirty="0" smtClean="0">
                <a:latin typeface="微軟正黑體"/>
                <a:ea typeface="微軟正黑體"/>
                <a:cs typeface="微軟正黑體"/>
              </a:rPr>
              <a:t>consider the activity log(N) during the past 1 day. </a:t>
            </a:r>
            <a:endParaRPr kumimoji="1" lang="en-US" altLang="zh-TW" sz="24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D2C4-4DDF-2443-AB11-8F544FF542CC}" type="slidenum">
              <a:rPr kumimoji="1" lang="zh-TW" altLang="en-US" smtClean="0"/>
              <a:t>24</a:t>
            </a:fld>
            <a:endParaRPr kumimoji="1" lang="zh-TW" altLang="en-US"/>
          </a:p>
        </p:txBody>
      </p:sp>
      <p:pic>
        <p:nvPicPr>
          <p:cNvPr id="5" name="圖片 4" descr="(2015_0628)featuremulti_regress_1day_M4_D16_H0_k6_f1f3f5f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12192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D2C4-4DDF-2443-AB11-8F544FF542CC}" type="slidenum">
              <a:rPr kumimoji="1" lang="zh-TW" altLang="en-US" smtClean="0"/>
              <a:t>25</a:t>
            </a:fld>
            <a:endParaRPr kumimoji="1" lang="zh-TW" altLang="en-US"/>
          </a:p>
        </p:txBody>
      </p:sp>
      <p:pic>
        <p:nvPicPr>
          <p:cNvPr id="8" name="圖片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" y="122343"/>
            <a:ext cx="11529907" cy="48899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/>
          <p:cNvSpPr txBox="1"/>
          <p:nvPr/>
        </p:nvSpPr>
        <p:spPr>
          <a:xfrm>
            <a:off x="1435948" y="5269653"/>
            <a:ext cx="9130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This time series data is in Taipei Time (+0800). We select 5 news media related fan pages around the world. The crawling rank of BBC are prior than The Straits Times and </a:t>
            </a:r>
            <a:r>
              <a:rPr kumimoji="1" lang="zh-TW" altLang="en-US" sz="2400" dirty="0"/>
              <a:t>三立新聞</a:t>
            </a:r>
            <a:r>
              <a:rPr kumimoji="1" lang="en-US" altLang="zh-TW" sz="2400" dirty="0"/>
              <a:t>.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230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8940801" y="1"/>
            <a:ext cx="3103417" cy="184727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/>
              </a:solidFill>
              <a:latin typeface="Arial" charset="0"/>
              <a:ea typeface="新細明體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D2C4-4DDF-2443-AB11-8F544FF542CC}" type="slidenum">
              <a:rPr kumimoji="1" lang="zh-TW" altLang="en-US" smtClean="0"/>
              <a:t>26</a:t>
            </a:fld>
            <a:endParaRPr kumimoji="1" lang="zh-TW" altLang="en-US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0" y="0"/>
          <a:ext cx="12259733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-67733" y="1651769"/>
          <a:ext cx="12259733" cy="2472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" y="6346508"/>
            <a:ext cx="4945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**These 3 pages are added in 4/15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342663" y="694482"/>
            <a:ext cx="1172901" cy="1034005"/>
          </a:xfrm>
          <a:prstGeom prst="rect">
            <a:avLst/>
          </a:prstGeom>
          <a:solidFill>
            <a:srgbClr val="FF707A">
              <a:alpha val="20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srgbClr val="C00000"/>
                </a:solidFill>
                <a:latin typeface="Arial" charset="0"/>
                <a:ea typeface="新細明體" charset="0"/>
              </a:rPr>
              <a:t>Active time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2919392" y="686295"/>
            <a:ext cx="1172901" cy="1034005"/>
          </a:xfrm>
          <a:prstGeom prst="rect">
            <a:avLst/>
          </a:prstGeom>
          <a:solidFill>
            <a:srgbClr val="FF707A">
              <a:alpha val="20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333" dirty="0">
              <a:solidFill>
                <a:srgbClr val="C00000"/>
              </a:solidFill>
              <a:latin typeface="Arial" charset="0"/>
              <a:ea typeface="新細明體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555280" y="699564"/>
            <a:ext cx="1172901" cy="1034005"/>
          </a:xfrm>
          <a:prstGeom prst="rect">
            <a:avLst/>
          </a:prstGeom>
          <a:solidFill>
            <a:srgbClr val="FF707A">
              <a:alpha val="20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C00000"/>
              </a:solidFill>
              <a:latin typeface="Arial" charset="0"/>
              <a:ea typeface="新細明體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161590" y="686295"/>
            <a:ext cx="1172901" cy="1034005"/>
          </a:xfrm>
          <a:prstGeom prst="rect">
            <a:avLst/>
          </a:prstGeom>
          <a:solidFill>
            <a:srgbClr val="FF707A">
              <a:alpha val="20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C00000"/>
              </a:solidFill>
              <a:latin typeface="Arial" charset="0"/>
              <a:ea typeface="新細明體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787188" y="700443"/>
            <a:ext cx="1172901" cy="1034005"/>
          </a:xfrm>
          <a:prstGeom prst="rect">
            <a:avLst/>
          </a:prstGeom>
          <a:solidFill>
            <a:srgbClr val="FF707A">
              <a:alpha val="20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C00000"/>
              </a:solidFill>
              <a:latin typeface="Arial" charset="0"/>
              <a:ea typeface="新細明體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9418515" y="699564"/>
            <a:ext cx="1172901" cy="1034005"/>
          </a:xfrm>
          <a:prstGeom prst="rect">
            <a:avLst/>
          </a:prstGeom>
          <a:solidFill>
            <a:srgbClr val="FF707A">
              <a:alpha val="20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C00000"/>
              </a:solidFill>
              <a:latin typeface="Arial" charset="0"/>
              <a:ea typeface="新細明體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684760" y="2693962"/>
            <a:ext cx="1172901" cy="1168125"/>
          </a:xfrm>
          <a:prstGeom prst="rect">
            <a:avLst/>
          </a:prstGeom>
          <a:solidFill>
            <a:srgbClr val="00B0F0">
              <a:alpha val="20000"/>
            </a:srgb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srgbClr val="002060"/>
                </a:solidFill>
                <a:latin typeface="Arial" charset="0"/>
                <a:ea typeface="新細明體" charset="0"/>
              </a:rPr>
              <a:t>Active time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3311467" y="2693962"/>
            <a:ext cx="1172901" cy="1168125"/>
          </a:xfrm>
          <a:prstGeom prst="rect">
            <a:avLst/>
          </a:prstGeom>
          <a:solidFill>
            <a:srgbClr val="00B0F0">
              <a:alpha val="20000"/>
            </a:srgb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2060"/>
              </a:solidFill>
              <a:latin typeface="Arial" charset="0"/>
              <a:ea typeface="新細明體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988688" y="2714455"/>
            <a:ext cx="1172901" cy="1168125"/>
          </a:xfrm>
          <a:prstGeom prst="rect">
            <a:avLst/>
          </a:prstGeom>
          <a:solidFill>
            <a:srgbClr val="00B0F0">
              <a:alpha val="20000"/>
            </a:srgb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2060"/>
              </a:solidFill>
              <a:latin typeface="Arial" charset="0"/>
              <a:ea typeface="新細明體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614287" y="2710640"/>
            <a:ext cx="1172901" cy="1168125"/>
          </a:xfrm>
          <a:prstGeom prst="rect">
            <a:avLst/>
          </a:prstGeom>
          <a:solidFill>
            <a:srgbClr val="00B0F0">
              <a:alpha val="20000"/>
            </a:srgb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2060"/>
              </a:solidFill>
              <a:latin typeface="Arial" charset="0"/>
              <a:ea typeface="新細明體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2060"/>
              </a:solidFill>
              <a:latin typeface="Arial" charset="0"/>
              <a:ea typeface="新細明體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8211378" y="2710640"/>
            <a:ext cx="1172901" cy="1168125"/>
          </a:xfrm>
          <a:prstGeom prst="rect">
            <a:avLst/>
          </a:prstGeom>
          <a:solidFill>
            <a:srgbClr val="00B0F0">
              <a:alpha val="20000"/>
            </a:srgb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2060"/>
              </a:solidFill>
              <a:latin typeface="Arial" charset="0"/>
              <a:ea typeface="新細明體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9808468" y="2710640"/>
            <a:ext cx="1172901" cy="1168125"/>
          </a:xfrm>
          <a:prstGeom prst="rect">
            <a:avLst/>
          </a:prstGeom>
          <a:solidFill>
            <a:srgbClr val="00B0F0">
              <a:alpha val="20000"/>
            </a:srgb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2060"/>
              </a:solidFill>
              <a:latin typeface="Arial" charset="0"/>
              <a:ea typeface="新細明體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1405559" y="2710640"/>
            <a:ext cx="562664" cy="1168125"/>
          </a:xfrm>
          <a:prstGeom prst="rect">
            <a:avLst/>
          </a:prstGeom>
          <a:solidFill>
            <a:srgbClr val="00B0F0">
              <a:alpha val="20000"/>
            </a:srgb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2060"/>
              </a:solidFill>
              <a:latin typeface="Arial" charset="0"/>
              <a:ea typeface="新細明體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1086833" y="686295"/>
            <a:ext cx="957385" cy="1034005"/>
          </a:xfrm>
          <a:prstGeom prst="rect">
            <a:avLst/>
          </a:prstGeom>
          <a:solidFill>
            <a:srgbClr val="FF707A">
              <a:alpha val="20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C00000"/>
              </a:solidFill>
              <a:latin typeface="Arial" charset="0"/>
              <a:ea typeface="新細明體" charset="0"/>
            </a:endParaRPr>
          </a:p>
        </p:txBody>
      </p:sp>
      <p:graphicFrame>
        <p:nvGraphicFramePr>
          <p:cNvPr id="29" name="Chart 28"/>
          <p:cNvGraphicFramePr>
            <a:graphicFrameLocks/>
          </p:cNvGraphicFramePr>
          <p:nvPr>
            <p:extLst/>
          </p:nvPr>
        </p:nvGraphicFramePr>
        <p:xfrm>
          <a:off x="-33867" y="3857934"/>
          <a:ext cx="12192000" cy="2638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Rectangle 29"/>
          <p:cNvSpPr/>
          <p:nvPr/>
        </p:nvSpPr>
        <p:spPr bwMode="auto">
          <a:xfrm>
            <a:off x="1929114" y="4536981"/>
            <a:ext cx="928548" cy="1757100"/>
          </a:xfrm>
          <a:prstGeom prst="rect">
            <a:avLst/>
          </a:prstGeom>
          <a:solidFill>
            <a:srgbClr val="92D050">
              <a:alpha val="20000"/>
            </a:srgb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srgbClr val="002060"/>
                </a:solidFill>
                <a:latin typeface="Arial" charset="0"/>
                <a:ea typeface="新細明體" charset="0"/>
              </a:rPr>
              <a:t>Active time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3505843" y="4536981"/>
            <a:ext cx="978525" cy="1757100"/>
          </a:xfrm>
          <a:prstGeom prst="rect">
            <a:avLst/>
          </a:prstGeom>
          <a:solidFill>
            <a:srgbClr val="92D050">
              <a:alpha val="20000"/>
            </a:srgb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333" dirty="0">
              <a:solidFill>
                <a:srgbClr val="002060"/>
              </a:solidFill>
              <a:latin typeface="Arial" charset="0"/>
              <a:ea typeface="新細明體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141731" y="4536981"/>
            <a:ext cx="1019859" cy="1757100"/>
          </a:xfrm>
          <a:prstGeom prst="rect">
            <a:avLst/>
          </a:prstGeom>
          <a:solidFill>
            <a:srgbClr val="92D050">
              <a:alpha val="20000"/>
            </a:srgb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333" dirty="0">
              <a:solidFill>
                <a:srgbClr val="002060"/>
              </a:solidFill>
              <a:latin typeface="Arial" charset="0"/>
              <a:ea typeface="新細明體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790420" y="4536981"/>
            <a:ext cx="996768" cy="1757100"/>
          </a:xfrm>
          <a:prstGeom prst="rect">
            <a:avLst/>
          </a:prstGeom>
          <a:solidFill>
            <a:srgbClr val="92D050">
              <a:alpha val="20000"/>
            </a:srgb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333" dirty="0">
              <a:solidFill>
                <a:srgbClr val="002060"/>
              </a:solidFill>
              <a:latin typeface="Arial" charset="0"/>
              <a:ea typeface="新細明體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439110" y="4536979"/>
            <a:ext cx="945169" cy="1757100"/>
          </a:xfrm>
          <a:prstGeom prst="rect">
            <a:avLst/>
          </a:prstGeom>
          <a:solidFill>
            <a:srgbClr val="92D050">
              <a:alpha val="20000"/>
            </a:srgb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333" dirty="0">
              <a:solidFill>
                <a:srgbClr val="002060"/>
              </a:solidFill>
              <a:latin typeface="Arial" charset="0"/>
              <a:ea typeface="新細明體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0110915" y="4536978"/>
            <a:ext cx="870455" cy="1757100"/>
          </a:xfrm>
          <a:prstGeom prst="rect">
            <a:avLst/>
          </a:prstGeom>
          <a:solidFill>
            <a:srgbClr val="92D050">
              <a:alpha val="20000"/>
            </a:srgb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333" dirty="0">
              <a:solidFill>
                <a:srgbClr val="002060"/>
              </a:solidFill>
              <a:latin typeface="Arial" charset="0"/>
              <a:ea typeface="新細明體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1651384" y="4527065"/>
            <a:ext cx="308907" cy="1757100"/>
          </a:xfrm>
          <a:prstGeom prst="rect">
            <a:avLst/>
          </a:prstGeom>
          <a:solidFill>
            <a:srgbClr val="92D050">
              <a:alpha val="20000"/>
            </a:srgb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333" dirty="0">
              <a:solidFill>
                <a:srgbClr val="002060"/>
              </a:solidFill>
              <a:latin typeface="Arial" charset="0"/>
              <a:ea typeface="新細明體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67733" y="271887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Rank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-96627" y="1872948"/>
            <a:ext cx="2501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Datetime</a:t>
            </a:r>
            <a:r>
              <a:rPr lang="en-US" sz="1600" dirty="0"/>
              <a:t>(format: DD-HH)</a:t>
            </a:r>
          </a:p>
        </p:txBody>
      </p:sp>
    </p:spTree>
    <p:extLst>
      <p:ext uri="{BB962C8B-B14F-4D97-AF65-F5344CB8AC3E}">
        <p14:creationId xmlns:p14="http://schemas.microsoft.com/office/powerpoint/2010/main" val="41970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Age_avg_0629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12192000" cy="65024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kumimoji="1" lang="en-US" altLang="zh-TW" sz="4267" dirty="0"/>
              <a:t>Freshness – Delay</a:t>
            </a:r>
            <a:endParaRPr kumimoji="1" lang="zh-TW" altLang="en-US" sz="4267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D2C4-4DDF-2443-AB11-8F544FF542CC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3354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065" y="2516182"/>
            <a:ext cx="9810750" cy="1000125"/>
          </a:xfrm>
        </p:spPr>
        <p:txBody>
          <a:bodyPr/>
          <a:lstStyle/>
          <a:p>
            <a:r>
              <a:rPr lang="en-US" altLang="zh-TW" sz="6000" b="1" dirty="0" smtClean="0"/>
              <a:t>Future</a:t>
            </a:r>
            <a:endParaRPr lang="en-US" dirty="0"/>
          </a:p>
        </p:txBody>
      </p:sp>
      <p:pic>
        <p:nvPicPr>
          <p:cNvPr id="4" name="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75645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>
                <a:solidFill>
                  <a:schemeClr val="bg1">
                    <a:lumMod val="85000"/>
                  </a:schemeClr>
                </a:solidFill>
              </a:rPr>
              <a:t>Problems</a:t>
            </a:r>
            <a:endParaRPr kumimoji="1" lang="zh-TW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D2C4-4DDF-2443-AB11-8F544FF542CC}" type="slidenum">
              <a:rPr kumimoji="1" lang="zh-TW" altLang="en-US" smtClean="0"/>
              <a:t>29</a:t>
            </a:fld>
            <a:endParaRPr kumimoji="1" lang="zh-TW" altLang="en-US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609599" y="1719264"/>
            <a:ext cx="10474037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l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kumimoji="1" lang="en-US" altLang="zh-TW" sz="3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kumimoji="1" lang="en-US" altLang="zh-TW" sz="3200" dirty="0">
                <a:solidFill>
                  <a:schemeClr val="bg1">
                    <a:lumMod val="75000"/>
                  </a:schemeClr>
                </a:solidFill>
              </a:rPr>
              <a:t>How often do we need to do </a:t>
            </a:r>
            <a:r>
              <a:rPr kumimoji="1" lang="en-US" altLang="zh-TW" sz="3200" dirty="0" smtClean="0">
                <a:solidFill>
                  <a:schemeClr val="bg1">
                    <a:lumMod val="75000"/>
                  </a:schemeClr>
                </a:solidFill>
              </a:rPr>
              <a:t>snapshots?</a:t>
            </a:r>
            <a:endParaRPr kumimoji="1" lang="en-US" altLang="zh-TW" sz="3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kumimoji="1" lang="en-US" altLang="zh-TW" sz="3200" dirty="0" smtClean="0">
                <a:solidFill>
                  <a:schemeClr val="bg1">
                    <a:lumMod val="75000"/>
                  </a:schemeClr>
                </a:solidFill>
              </a:rPr>
              <a:t>How </a:t>
            </a:r>
            <a:r>
              <a:rPr kumimoji="1" lang="en-US" altLang="zh-TW" sz="3200" dirty="0">
                <a:solidFill>
                  <a:schemeClr val="bg1">
                    <a:lumMod val="75000"/>
                  </a:schemeClr>
                </a:solidFill>
              </a:rPr>
              <a:t>do we know that we do the complete snapshots?</a:t>
            </a:r>
          </a:p>
          <a:p>
            <a:pPr marL="0" indent="0">
              <a:buNone/>
            </a:pPr>
            <a:endParaRPr kumimoji="1" lang="en-US" altLang="zh-TW" sz="3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kumimoji="1" lang="en-US" altLang="zh-TW" sz="3200" dirty="0" smtClean="0">
                <a:solidFill>
                  <a:schemeClr val="bg1">
                    <a:lumMod val="75000"/>
                  </a:schemeClr>
                </a:solidFill>
              </a:rPr>
              <a:t>Social network:</a:t>
            </a:r>
          </a:p>
          <a:p>
            <a:pPr marL="0" indent="0">
              <a:buNone/>
            </a:pPr>
            <a:r>
              <a:rPr kumimoji="1" lang="en-US" altLang="zh-TW" sz="3200" dirty="0" smtClean="0">
                <a:solidFill>
                  <a:schemeClr val="bg1">
                    <a:lumMod val="75000"/>
                  </a:schemeClr>
                </a:solidFill>
              </a:rPr>
              <a:t>	Due to lack of temporal information, it’s not easy to capture how the number of likes increase over time.</a:t>
            </a:r>
          </a:p>
        </p:txBody>
      </p:sp>
      <p:pic>
        <p:nvPicPr>
          <p:cNvPr id="5" name="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1966843" y="2206009"/>
            <a:ext cx="8258314" cy="4165243"/>
          </a:xfrm>
          <a:prstGeom prst="rect">
            <a:avLst/>
          </a:prstGeom>
          <a:solidFill>
            <a:srgbClr val="FFFFFF">
              <a:alpha val="89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002060"/>
                </a:solidFill>
                <a:sym typeface="Helvetica Light"/>
              </a:rPr>
              <a:t>We need more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5000" dirty="0">
              <a:solidFill>
                <a:srgbClr val="FF0000"/>
              </a:solidFill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 smtClean="0">
                <a:solidFill>
                  <a:srgbClr val="FF0000"/>
                </a:solidFill>
                <a:sym typeface="Helvetica Light"/>
              </a:rPr>
              <a:t>Support</a:t>
            </a:r>
            <a:endParaRPr lang="zh-TW" altLang="en-US" sz="6000" dirty="0" smtClean="0">
              <a:solidFill>
                <a:srgbClr val="FF0000"/>
              </a:solidFill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zh-TW" altLang="en-US" sz="5000" dirty="0">
              <a:solidFill>
                <a:srgbClr val="FF0000"/>
              </a:solidFill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zh-TW" altLang="en-US" sz="5000" dirty="0" smtClean="0">
              <a:solidFill>
                <a:srgbClr val="FF0000"/>
              </a:solidFill>
              <a:sym typeface="Helvetica Light"/>
            </a:endParaRPr>
          </a:p>
          <a:p>
            <a:pPr marL="0" marR="0" indent="0" algn="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sym typeface="Helvetica Light"/>
              </a:rPr>
              <a:t>Especially for self-fund startup… 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</a:t>
            </a:r>
          </a:p>
        </p:txBody>
      </p:sp>
    </p:spTree>
    <p:extLst>
      <p:ext uri="{BB962C8B-B14F-4D97-AF65-F5344CB8AC3E}">
        <p14:creationId xmlns:p14="http://schemas.microsoft.com/office/powerpoint/2010/main" val="2434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 14"/>
          <p:cNvSpPr/>
          <p:nvPr/>
        </p:nvSpPr>
        <p:spPr>
          <a:xfrm>
            <a:off x="6635931" y="5742517"/>
            <a:ext cx="3605349" cy="100584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344" y="0"/>
            <a:ext cx="9217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7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0808" y="1494265"/>
            <a:ext cx="9963878" cy="3936008"/>
            <a:chOff x="202070" y="1733104"/>
            <a:chExt cx="8713744" cy="3162437"/>
          </a:xfrm>
        </p:grpSpPr>
        <p:sp>
          <p:nvSpPr>
            <p:cNvPr id="45" name="矩形 7"/>
            <p:cNvSpPr/>
            <p:nvPr/>
          </p:nvSpPr>
          <p:spPr>
            <a:xfrm>
              <a:off x="2198978" y="2976706"/>
              <a:ext cx="1385867" cy="655133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21457">
                <a:defRPr/>
              </a:pPr>
              <a:r>
                <a:rPr kumimoji="1"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Schema Matching</a:t>
              </a:r>
              <a:endParaRPr kumimoji="1" lang="zh-TW" altLang="en-US" sz="1547" dirty="0">
                <a:solidFill>
                  <a:prstClr val="black"/>
                </a:solidFill>
                <a:latin typeface="Calibri"/>
                <a:ea typeface="新細明體" charset="0"/>
                <a:cs typeface=""/>
                <a:sym typeface="Helvetica Light"/>
              </a:endParaRPr>
            </a:p>
          </p:txBody>
        </p:sp>
        <p:sp>
          <p:nvSpPr>
            <p:cNvPr id="46" name="矩形 8"/>
            <p:cNvSpPr/>
            <p:nvPr/>
          </p:nvSpPr>
          <p:spPr>
            <a:xfrm>
              <a:off x="202070" y="2976706"/>
              <a:ext cx="1686321" cy="655133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21457">
                <a:defRPr/>
              </a:pPr>
              <a:r>
                <a:rPr kumimoji="1"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Data Collection</a:t>
              </a:r>
              <a:endParaRPr kumimoji="1" lang="zh-TW" altLang="en-US" sz="1547" dirty="0">
                <a:solidFill>
                  <a:prstClr val="black"/>
                </a:solidFill>
                <a:latin typeface="Calibri"/>
                <a:ea typeface="新細明體" charset="0"/>
                <a:cs typeface=""/>
                <a:sym typeface="Helvetica Light"/>
              </a:endParaRPr>
            </a:p>
          </p:txBody>
        </p:sp>
        <p:cxnSp>
          <p:nvCxnSpPr>
            <p:cNvPr id="47" name="直線箭頭接點 10"/>
            <p:cNvCxnSpPr>
              <a:stCxn id="51" idx="3"/>
              <a:endCxn id="50" idx="1"/>
            </p:cNvCxnSpPr>
            <p:nvPr/>
          </p:nvCxnSpPr>
          <p:spPr>
            <a:xfrm>
              <a:off x="1888391" y="3304273"/>
              <a:ext cx="31058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矩形 12"/>
            <p:cNvSpPr/>
            <p:nvPr/>
          </p:nvSpPr>
          <p:spPr>
            <a:xfrm>
              <a:off x="202070" y="4240408"/>
              <a:ext cx="1686321" cy="655133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21457">
                <a:defRPr/>
              </a:pPr>
              <a:r>
                <a:rPr kumimoji="1"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Distributed Crawler</a:t>
              </a:r>
              <a:endParaRPr kumimoji="1" lang="zh-TW" altLang="en-US" sz="1547" dirty="0">
                <a:solidFill>
                  <a:prstClr val="black"/>
                </a:solidFill>
                <a:latin typeface="Calibri"/>
                <a:ea typeface="新細明體" charset="0"/>
                <a:cs typeface=""/>
                <a:sym typeface="Helvetica Light"/>
              </a:endParaRPr>
            </a:p>
          </p:txBody>
        </p:sp>
        <p:cxnSp>
          <p:nvCxnSpPr>
            <p:cNvPr id="49" name="直線箭頭接點 15"/>
            <p:cNvCxnSpPr>
              <a:stCxn id="51" idx="2"/>
              <a:endCxn id="55" idx="0"/>
            </p:cNvCxnSpPr>
            <p:nvPr/>
          </p:nvCxnSpPr>
          <p:spPr>
            <a:xfrm>
              <a:off x="1045231" y="3631839"/>
              <a:ext cx="0" cy="60856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矩形 21"/>
            <p:cNvSpPr/>
            <p:nvPr/>
          </p:nvSpPr>
          <p:spPr>
            <a:xfrm>
              <a:off x="4015590" y="2976706"/>
              <a:ext cx="1686321" cy="655133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21457">
                <a:defRPr/>
              </a:pPr>
              <a:r>
                <a:rPr kumimoji="1"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Record linkage</a:t>
              </a:r>
              <a:endParaRPr kumimoji="1" lang="zh-TW" altLang="en-US" sz="1547" dirty="0">
                <a:solidFill>
                  <a:prstClr val="black"/>
                </a:solidFill>
                <a:latin typeface="Calibri"/>
                <a:ea typeface="新細明體" charset="0"/>
                <a:cs typeface=""/>
                <a:sym typeface="Helvetica Light"/>
              </a:endParaRPr>
            </a:p>
          </p:txBody>
        </p:sp>
        <p:sp>
          <p:nvSpPr>
            <p:cNvPr id="51" name="矩形 24"/>
            <p:cNvSpPr/>
            <p:nvPr/>
          </p:nvSpPr>
          <p:spPr>
            <a:xfrm>
              <a:off x="4015590" y="1733104"/>
              <a:ext cx="1686321" cy="93983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21457">
                <a:defRPr/>
              </a:pPr>
              <a:r>
                <a:rPr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Data Cleansing and Integration </a:t>
              </a:r>
            </a:p>
          </p:txBody>
        </p:sp>
        <p:cxnSp>
          <p:nvCxnSpPr>
            <p:cNvPr id="52" name="直線箭頭接點 23"/>
            <p:cNvCxnSpPr>
              <a:stCxn id="50" idx="3"/>
              <a:endCxn id="64" idx="1"/>
            </p:cNvCxnSpPr>
            <p:nvPr/>
          </p:nvCxnSpPr>
          <p:spPr>
            <a:xfrm>
              <a:off x="3584845" y="3304273"/>
              <a:ext cx="4307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箭頭接點 26"/>
            <p:cNvCxnSpPr>
              <a:stCxn id="50" idx="3"/>
            </p:cNvCxnSpPr>
            <p:nvPr/>
          </p:nvCxnSpPr>
          <p:spPr>
            <a:xfrm flipV="1">
              <a:off x="3584845" y="2203020"/>
              <a:ext cx="430745" cy="1101253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4" name="矩形 29"/>
            <p:cNvSpPr/>
            <p:nvPr/>
          </p:nvSpPr>
          <p:spPr>
            <a:xfrm>
              <a:off x="4015590" y="4068422"/>
              <a:ext cx="1686321" cy="655133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21457">
                <a:defRPr/>
              </a:pPr>
              <a:r>
                <a:rPr kumimoji="1"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Classification</a:t>
              </a:r>
              <a:endParaRPr kumimoji="1" lang="zh-TW" altLang="en-US" sz="1547" dirty="0">
                <a:solidFill>
                  <a:prstClr val="black"/>
                </a:solidFill>
                <a:latin typeface="Calibri"/>
                <a:ea typeface="新細明體" charset="0"/>
                <a:cs typeface=""/>
                <a:sym typeface="Helvetica Light"/>
              </a:endParaRPr>
            </a:p>
          </p:txBody>
        </p:sp>
        <p:cxnSp>
          <p:nvCxnSpPr>
            <p:cNvPr id="55" name="直線箭頭接點 28"/>
            <p:cNvCxnSpPr>
              <a:stCxn id="50" idx="3"/>
            </p:cNvCxnSpPr>
            <p:nvPr/>
          </p:nvCxnSpPr>
          <p:spPr>
            <a:xfrm>
              <a:off x="3584845" y="3304273"/>
              <a:ext cx="430745" cy="1091716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6" name="矩形 32"/>
            <p:cNvSpPr/>
            <p:nvPr/>
          </p:nvSpPr>
          <p:spPr>
            <a:xfrm>
              <a:off x="6178678" y="1733104"/>
              <a:ext cx="1686321" cy="939831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21457">
                <a:defRPr/>
              </a:pPr>
              <a:r>
                <a:rPr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Data mining</a:t>
              </a:r>
            </a:p>
          </p:txBody>
        </p:sp>
        <p:sp>
          <p:nvSpPr>
            <p:cNvPr id="57" name="矩形 34"/>
            <p:cNvSpPr/>
            <p:nvPr/>
          </p:nvSpPr>
          <p:spPr>
            <a:xfrm>
              <a:off x="6178678" y="2976706"/>
              <a:ext cx="1686321" cy="655133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21457">
                <a:defRPr/>
              </a:pPr>
              <a:r>
                <a:rPr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NLP/NER</a:t>
              </a:r>
            </a:p>
          </p:txBody>
        </p:sp>
        <p:cxnSp>
          <p:nvCxnSpPr>
            <p:cNvPr id="58" name="直線箭頭接點 33"/>
            <p:cNvCxnSpPr/>
            <p:nvPr/>
          </p:nvCxnSpPr>
          <p:spPr>
            <a:xfrm>
              <a:off x="5701911" y="2203020"/>
              <a:ext cx="476767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9" name="直線箭頭接點 36"/>
            <p:cNvCxnSpPr>
              <a:stCxn id="64" idx="3"/>
            </p:cNvCxnSpPr>
            <p:nvPr/>
          </p:nvCxnSpPr>
          <p:spPr>
            <a:xfrm flipV="1">
              <a:off x="5701911" y="2203020"/>
              <a:ext cx="476767" cy="1101253"/>
            </a:xfrm>
            <a:prstGeom prst="straightConnector1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0" name="直線箭頭接點 38"/>
            <p:cNvCxnSpPr/>
            <p:nvPr/>
          </p:nvCxnSpPr>
          <p:spPr>
            <a:xfrm flipV="1">
              <a:off x="5701911" y="3304273"/>
              <a:ext cx="476767" cy="1091716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1" name="直線箭頭接點 40"/>
            <p:cNvCxnSpPr/>
            <p:nvPr/>
          </p:nvCxnSpPr>
          <p:spPr>
            <a:xfrm flipV="1">
              <a:off x="5701911" y="2203020"/>
              <a:ext cx="476767" cy="2192969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2" name="矩形 45"/>
            <p:cNvSpPr/>
            <p:nvPr/>
          </p:nvSpPr>
          <p:spPr>
            <a:xfrm>
              <a:off x="6178678" y="4068422"/>
              <a:ext cx="1686321" cy="655133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21457">
                <a:defRPr/>
              </a:pPr>
              <a:r>
                <a:rPr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Reporting</a:t>
              </a:r>
            </a:p>
          </p:txBody>
        </p:sp>
        <p:sp>
          <p:nvSpPr>
            <p:cNvPr id="63" name="矩形 59"/>
            <p:cNvSpPr/>
            <p:nvPr/>
          </p:nvSpPr>
          <p:spPr>
            <a:xfrm>
              <a:off x="8300840" y="1733104"/>
              <a:ext cx="614974" cy="2990451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 defTabSz="321457">
                <a:defRPr/>
              </a:pPr>
              <a:r>
                <a:rPr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Bi-directional integration </a:t>
              </a:r>
            </a:p>
          </p:txBody>
        </p:sp>
        <p:cxnSp>
          <p:nvCxnSpPr>
            <p:cNvPr id="64" name="直線箭頭接點 61"/>
            <p:cNvCxnSpPr>
              <a:stCxn id="64" idx="3"/>
            </p:cNvCxnSpPr>
            <p:nvPr/>
          </p:nvCxnSpPr>
          <p:spPr>
            <a:xfrm>
              <a:off x="5701911" y="3304273"/>
              <a:ext cx="476767" cy="10917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72" name="Shape 53"/>
          <p:cNvSpPr/>
          <p:nvPr/>
        </p:nvSpPr>
        <p:spPr>
          <a:xfrm>
            <a:off x="3326446" y="330926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800">
                <a:solidFill>
                  <a:srgbClr val="53585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algn="ctr" defTabSz="410751">
              <a:defRPr sz="1800">
                <a:solidFill>
                  <a:srgbClr val="000000"/>
                </a:solidFill>
              </a:defRPr>
            </a:pPr>
            <a:endParaRPr sz="1266" kern="0" dirty="0">
              <a:solidFill>
                <a:srgbClr val="000000"/>
              </a:solidFill>
            </a:endParaRPr>
          </a:p>
        </p:txBody>
      </p:sp>
      <p:sp>
        <p:nvSpPr>
          <p:cNvPr id="73" name="Shape 54"/>
          <p:cNvSpPr/>
          <p:nvPr/>
        </p:nvSpPr>
        <p:spPr>
          <a:xfrm>
            <a:off x="601527" y="725141"/>
            <a:ext cx="3392393" cy="1"/>
          </a:xfrm>
          <a:prstGeom prst="line">
            <a:avLst/>
          </a:prstGeom>
          <a:ln w="88900">
            <a:solidFill>
              <a:srgbClr val="4BB3C2"/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0" tIns="0" rIns="0" bIns="0" anchor="ctr"/>
          <a:lstStyle/>
          <a:p>
            <a:pPr algn="ctr" defTabSz="410751">
              <a:defRPr sz="2400"/>
            </a:pPr>
            <a:endParaRPr sz="1687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28" name="Shape 53"/>
          <p:cNvSpPr/>
          <p:nvPr/>
        </p:nvSpPr>
        <p:spPr>
          <a:xfrm>
            <a:off x="704122" y="145299"/>
            <a:ext cx="3361498" cy="610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800">
                <a:solidFill>
                  <a:srgbClr val="53585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algn="ctr" defTabSz="410751">
              <a:defRPr sz="1800">
                <a:solidFill>
                  <a:srgbClr val="000000"/>
                </a:solidFill>
              </a:defRPr>
            </a:pPr>
            <a:r>
              <a:rPr lang="en-US" sz="3500" kern="0" dirty="0" smtClean="0">
                <a:solidFill>
                  <a:srgbClr val="000000"/>
                </a:solidFill>
              </a:rPr>
              <a:t>Core Architecture</a:t>
            </a:r>
            <a:endParaRPr sz="3500" kern="0" dirty="0">
              <a:solidFill>
                <a:srgbClr val="000000"/>
              </a:solidFill>
            </a:endParaRPr>
          </a:p>
        </p:txBody>
      </p:sp>
      <p:pic>
        <p:nvPicPr>
          <p:cNvPr id="29" name="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6600117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53"/>
          <p:cNvSpPr/>
          <p:nvPr/>
        </p:nvSpPr>
        <p:spPr>
          <a:xfrm>
            <a:off x="3326446" y="330926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800">
                <a:solidFill>
                  <a:srgbClr val="53585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algn="ctr" defTabSz="410751">
              <a:defRPr sz="1800">
                <a:solidFill>
                  <a:srgbClr val="000000"/>
                </a:solidFill>
              </a:defRPr>
            </a:pPr>
            <a:endParaRPr sz="1266" kern="0" dirty="0">
              <a:solidFill>
                <a:srgbClr val="000000"/>
              </a:solidFill>
            </a:endParaRPr>
          </a:p>
        </p:txBody>
      </p:sp>
      <p:sp>
        <p:nvSpPr>
          <p:cNvPr id="73" name="Shape 54"/>
          <p:cNvSpPr/>
          <p:nvPr/>
        </p:nvSpPr>
        <p:spPr>
          <a:xfrm>
            <a:off x="601527" y="725141"/>
            <a:ext cx="3392393" cy="1"/>
          </a:xfrm>
          <a:prstGeom prst="line">
            <a:avLst/>
          </a:prstGeom>
          <a:ln w="88900">
            <a:solidFill>
              <a:srgbClr val="4BB3C2"/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0" tIns="0" rIns="0" bIns="0" anchor="ctr"/>
          <a:lstStyle/>
          <a:p>
            <a:pPr algn="ctr" defTabSz="410751">
              <a:defRPr sz="2400"/>
            </a:pPr>
            <a:endParaRPr sz="1687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28" name="Shape 53"/>
          <p:cNvSpPr/>
          <p:nvPr/>
        </p:nvSpPr>
        <p:spPr>
          <a:xfrm>
            <a:off x="1307653" y="145299"/>
            <a:ext cx="2154437" cy="610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800">
                <a:solidFill>
                  <a:srgbClr val="53585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algn="ctr" defTabSz="410751">
              <a:defRPr sz="1800">
                <a:solidFill>
                  <a:srgbClr val="000000"/>
                </a:solidFill>
              </a:defRPr>
            </a:pPr>
            <a:r>
              <a:rPr lang="en-US" sz="3500" kern="0" dirty="0" smtClean="0">
                <a:solidFill>
                  <a:srgbClr val="000000"/>
                </a:solidFill>
              </a:rPr>
              <a:t>Developing</a:t>
            </a:r>
            <a:endParaRPr sz="3500" kern="0" dirty="0">
              <a:solidFill>
                <a:srgbClr val="000000"/>
              </a:solidFill>
            </a:endParaRPr>
          </a:p>
        </p:txBody>
      </p:sp>
      <p:pic>
        <p:nvPicPr>
          <p:cNvPr id="29" name="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內容版面配置區 2"/>
          <p:cNvSpPr txBox="1">
            <a:spLocks/>
          </p:cNvSpPr>
          <p:nvPr/>
        </p:nvSpPr>
        <p:spPr>
          <a:xfrm>
            <a:off x="601527" y="1177701"/>
            <a:ext cx="11337393" cy="524477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12528" indent="-312528" defTabSz="410751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1pPr>
            <a:lvl2pPr marL="625056" indent="-312528" defTabSz="410751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2pPr>
            <a:lvl3pPr marL="937584" indent="-312528" defTabSz="410751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3pPr>
            <a:lvl4pPr marL="1250112" indent="-312528" defTabSz="410751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4pPr>
            <a:lvl5pPr marL="1562640" indent="-312528" defTabSz="410751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5pPr>
            <a:lvl6pPr marL="1875168" indent="-312528" defTabSz="410751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6pPr>
            <a:lvl7pPr marL="2187696" indent="-312528" defTabSz="410751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7pPr>
            <a:lvl8pPr marL="2500224" indent="-312528" defTabSz="410751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8pPr>
            <a:lvl9pPr marL="2812752" indent="-312528" defTabSz="410751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kumimoji="1" lang="en-US" altLang="zh-TW" sz="3200" b="1" kern="0" dirty="0" smtClean="0">
                <a:solidFill>
                  <a:sysClr val="windowText" lastClr="000000"/>
                </a:solidFill>
              </a:rPr>
              <a:t>Expand </a:t>
            </a:r>
            <a:r>
              <a:rPr kumimoji="1" lang="en-US" altLang="zh-TW" sz="3200" b="1" kern="0" smtClean="0">
                <a:solidFill>
                  <a:sysClr val="windowText" lastClr="000000"/>
                </a:solidFill>
              </a:rPr>
              <a:t>our Crawling </a:t>
            </a:r>
            <a:r>
              <a:rPr kumimoji="1" lang="en-US" altLang="zh-TW" sz="3200" b="1" kern="0" dirty="0">
                <a:solidFill>
                  <a:sysClr val="windowText" lastClr="000000"/>
                </a:solidFill>
              </a:rPr>
              <a:t>C</a:t>
            </a:r>
            <a:r>
              <a:rPr kumimoji="1" lang="en-US" altLang="zh-TW" sz="3200" b="1" kern="0" smtClean="0">
                <a:solidFill>
                  <a:sysClr val="windowText" lastClr="000000"/>
                </a:solidFill>
              </a:rPr>
              <a:t>lusters</a:t>
            </a:r>
            <a:endParaRPr kumimoji="1" lang="en-US" altLang="zh-TW" sz="3200" b="1" kern="0" dirty="0" smtClean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en-US" altLang="zh-TW" sz="3200" b="1" kern="0" dirty="0" smtClean="0">
                <a:solidFill>
                  <a:sysClr val="windowText" lastClr="000000"/>
                </a:solidFill>
              </a:rPr>
              <a:t>Name Entity Extraction and Mapping for Social Media. </a:t>
            </a:r>
          </a:p>
          <a:p>
            <a:pPr marL="0" indent="0">
              <a:buNone/>
            </a:pPr>
            <a:r>
              <a:rPr kumimoji="1" lang="en-US" altLang="zh-TW" sz="3200" kern="0" dirty="0">
                <a:solidFill>
                  <a:sysClr val="windowText" lastClr="000000"/>
                </a:solidFill>
              </a:rPr>
              <a:t>	</a:t>
            </a:r>
            <a:r>
              <a:rPr kumimoji="1" lang="en-US" altLang="zh-TW" sz="3200" kern="0" dirty="0" smtClean="0">
                <a:solidFill>
                  <a:sysClr val="windowText" lastClr="000000"/>
                </a:solidFill>
              </a:rPr>
              <a:t>e.g., Product Name, </a:t>
            </a:r>
            <a:r>
              <a:rPr kumimoji="1" lang="zh-TW" altLang="en-US" sz="3200" kern="0" dirty="0" smtClean="0">
                <a:solidFill>
                  <a:sysClr val="windowText" lastClr="000000"/>
                </a:solidFill>
              </a:rPr>
              <a:t>馬芙丸</a:t>
            </a:r>
            <a:r>
              <a:rPr kumimoji="1" lang="en-US" altLang="zh-TW" sz="3200" kern="0" dirty="0" smtClean="0">
                <a:solidFill>
                  <a:sysClr val="windowText" lastClr="000000"/>
                </a:solidFill>
              </a:rPr>
              <a:t>(</a:t>
            </a:r>
            <a:r>
              <a:rPr kumimoji="1" lang="zh-TW" altLang="en-US" sz="3200" kern="0" dirty="0" smtClean="0">
                <a:solidFill>
                  <a:sysClr val="windowText" lastClr="000000"/>
                </a:solidFill>
              </a:rPr>
              <a:t>馬英九</a:t>
            </a:r>
            <a:r>
              <a:rPr kumimoji="1" lang="en-US" altLang="zh-TW" sz="3200" kern="0" dirty="0" smtClean="0">
                <a:solidFill>
                  <a:sysClr val="windowText" lastClr="000000"/>
                </a:solidFill>
              </a:rPr>
              <a:t>), </a:t>
            </a:r>
            <a:endParaRPr kumimoji="1" lang="en-US" altLang="zh-TW" sz="2667" kern="0" dirty="0" smtClean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en-US" altLang="zh-TW" sz="3200" b="1" kern="0" dirty="0" smtClean="0">
                <a:solidFill>
                  <a:sysClr val="windowText" lastClr="000000"/>
                </a:solidFill>
              </a:rPr>
              <a:t>Post Generator in Chinese.</a:t>
            </a:r>
          </a:p>
          <a:p>
            <a:pPr marL="514350" indent="-514350">
              <a:buFont typeface="+mj-lt"/>
              <a:buAutoNum type="arabicPeriod" startAt="3"/>
            </a:pPr>
            <a:r>
              <a:rPr kumimoji="1" lang="en-US" altLang="zh-TW" sz="3200" b="1" kern="0" dirty="0" smtClean="0">
                <a:solidFill>
                  <a:sysClr val="windowText" lastClr="000000"/>
                </a:solidFill>
              </a:rPr>
              <a:t>Large-Scale Word Clustering   </a:t>
            </a:r>
          </a:p>
          <a:p>
            <a:pPr marL="514350" indent="-514350">
              <a:buFont typeface="+mj-lt"/>
              <a:buAutoNum type="arabicPeriod" startAt="3"/>
            </a:pPr>
            <a:r>
              <a:rPr kumimoji="1" lang="en-US" altLang="zh-TW" sz="3200" b="1" kern="0" dirty="0" smtClean="0">
                <a:solidFill>
                  <a:sysClr val="windowText" lastClr="000000"/>
                </a:solidFill>
              </a:rPr>
              <a:t>Sentiment Analysis for Social Media</a:t>
            </a:r>
          </a:p>
          <a:p>
            <a:pPr marL="0" lvl="1" indent="0">
              <a:buNone/>
            </a:pPr>
            <a:r>
              <a:rPr kumimoji="1" lang="en-US" altLang="zh-TW" sz="3200" b="1" kern="0" dirty="0">
                <a:solidFill>
                  <a:sysClr val="windowText" lastClr="000000"/>
                </a:solidFill>
              </a:rPr>
              <a:t>	</a:t>
            </a:r>
            <a:r>
              <a:rPr kumimoji="1" lang="en-US" altLang="zh-TW" sz="3200" kern="0" dirty="0">
                <a:solidFill>
                  <a:sysClr val="windowText" lastClr="000000"/>
                </a:solidFill>
              </a:rPr>
              <a:t>	e.g., </a:t>
            </a:r>
            <a:r>
              <a:rPr lang="en-US" sz="2800" dirty="0"/>
              <a:t>concern troll</a:t>
            </a:r>
            <a:r>
              <a:rPr lang="zh-TW" altLang="en-US" sz="2800" dirty="0"/>
              <a:t> </a:t>
            </a:r>
            <a:r>
              <a:rPr lang="en-US" altLang="zh-TW" sz="2800" dirty="0" smtClean="0"/>
              <a:t>detection</a:t>
            </a:r>
            <a:endParaRPr kumimoji="1" lang="en-US" altLang="zh-TW" sz="3200" b="1" kern="0" dirty="0" smtClean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 startAt="3"/>
            </a:pPr>
            <a:r>
              <a:rPr kumimoji="1" lang="en-US" altLang="zh-TW" sz="3200" b="1" kern="0" dirty="0" smtClean="0">
                <a:solidFill>
                  <a:sysClr val="windowText" lastClr="000000"/>
                </a:solidFill>
              </a:rPr>
              <a:t>Image Recognition</a:t>
            </a:r>
          </a:p>
          <a:p>
            <a:pPr marL="514350" indent="-514350">
              <a:buFont typeface="+mj-lt"/>
              <a:buAutoNum type="arabicPeriod" startAt="3"/>
            </a:pPr>
            <a:endParaRPr kumimoji="1" lang="en-US" altLang="zh-TW" sz="32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49319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3.png"/>
          <p:cNvPicPr/>
          <p:nvPr/>
        </p:nvPicPr>
        <p:blipFill>
          <a:blip r:embed="rId2">
            <a:extLst/>
          </a:blip>
          <a:srcRect t="7818" b="7817"/>
          <a:stretch>
            <a:fillRect/>
          </a:stretch>
        </p:blipFill>
        <p:spPr>
          <a:xfrm>
            <a:off x="0" y="27820"/>
            <a:ext cx="12192000" cy="6830179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63649">
                  <a:alpha val="84000"/>
                </a:srgbClr>
              </a:gs>
              <a:gs pos="100000">
                <a:srgbClr val="1BAAAA">
                  <a:alpha val="84000"/>
                </a:srgbClr>
              </a:gs>
            </a:gsLst>
          </a:gradFill>
          <a:ln w="12700">
            <a:miter lim="400000"/>
          </a:ln>
        </p:spPr>
        <p:txBody>
          <a:bodyPr lIns="17144" tIns="17144" rIns="17144" bIns="17144" anchor="ctr"/>
          <a:lstStyle/>
          <a:p>
            <a:pPr algn="ctr" defTabSz="857262">
              <a:defRPr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391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630621" y="1870183"/>
            <a:ext cx="11114689" cy="1498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22" tIns="45722" rIns="45722" bIns="45722"/>
          <a:lstStyle>
            <a:lvl1pPr defTabSz="1219261">
              <a:spcBef>
                <a:spcPts val="1000"/>
              </a:spcBef>
              <a:defRPr sz="2200">
                <a:solidFill>
                  <a:srgbClr val="BFBFB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>
              <a:defRPr sz="1800">
                <a:solidFill>
                  <a:srgbClr val="000000"/>
                </a:solidFill>
              </a:defRPr>
            </a:pPr>
            <a:r>
              <a:rPr lang="en-US" sz="8000" b="1" kern="0" dirty="0" smtClean="0">
                <a:solidFill>
                  <a:schemeClr val="bg1"/>
                </a:solidFill>
              </a:rPr>
              <a:t>Q &amp; A</a:t>
            </a:r>
            <a:endParaRPr sz="8000" b="1" kern="0" dirty="0">
              <a:solidFill>
                <a:schemeClr val="bg1"/>
              </a:solidFill>
            </a:endParaRPr>
          </a:p>
        </p:txBody>
      </p:sp>
      <p:pic>
        <p:nvPicPr>
          <p:cNvPr id="46" name="Logo White.png"/>
          <p:cNvPicPr>
            <a:picLocks noChangeAspect="1"/>
          </p:cNvPicPr>
          <p:nvPr/>
        </p:nvPicPr>
        <p:blipFill>
          <a:blip r:embed="rId3">
            <a:extLst/>
          </a:blip>
          <a:srcRect r="254"/>
          <a:stretch>
            <a:fillRect/>
          </a:stretch>
        </p:blipFill>
        <p:spPr>
          <a:xfrm>
            <a:off x="10025743" y="6204600"/>
            <a:ext cx="1918072" cy="435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44"/>
          <p:cNvSpPr/>
          <p:nvPr/>
        </p:nvSpPr>
        <p:spPr>
          <a:xfrm>
            <a:off x="3315483" y="5832377"/>
            <a:ext cx="556103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 defTabSz="1219261">
              <a:defRPr sz="18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 algn="ctr">
              <a:defRPr b="0">
                <a:solidFill>
                  <a:srgbClr val="000000"/>
                </a:solidFill>
              </a:defRPr>
            </a:pPr>
            <a:r>
              <a:rPr lang="en-US" sz="2000" kern="0" dirty="0" err="1" smtClean="0">
                <a:solidFill>
                  <a:schemeClr val="bg1"/>
                </a:solidFill>
              </a:rPr>
              <a:t>elliot@qsearch.cc</a:t>
            </a:r>
            <a:endParaRPr sz="20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428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/>
          <p:nvPr/>
        </p:nvCxnSpPr>
        <p:spPr>
          <a:xfrm>
            <a:off x="3464502" y="2534985"/>
            <a:ext cx="6885276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Shape 53"/>
          <p:cNvSpPr/>
          <p:nvPr/>
        </p:nvSpPr>
        <p:spPr>
          <a:xfrm>
            <a:off x="601527" y="145299"/>
            <a:ext cx="3566682" cy="610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800">
                <a:solidFill>
                  <a:srgbClr val="53585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algn="ctr" defTabSz="410751">
              <a:defRPr sz="1800">
                <a:solidFill>
                  <a:srgbClr val="000000"/>
                </a:solidFill>
              </a:defRPr>
            </a:pPr>
            <a:r>
              <a:rPr lang="en-US" sz="3500" kern="0" dirty="0"/>
              <a:t>History of QSearch</a:t>
            </a:r>
            <a:endParaRPr sz="3500" kern="0" dirty="0"/>
          </a:p>
        </p:txBody>
      </p:sp>
      <p:sp>
        <p:nvSpPr>
          <p:cNvPr id="54" name="Shape 54"/>
          <p:cNvSpPr/>
          <p:nvPr/>
        </p:nvSpPr>
        <p:spPr>
          <a:xfrm>
            <a:off x="658919" y="761879"/>
            <a:ext cx="3392393" cy="1"/>
          </a:xfrm>
          <a:prstGeom prst="line">
            <a:avLst/>
          </a:prstGeom>
          <a:ln w="88900">
            <a:solidFill>
              <a:srgbClr val="4BB3C2"/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0" tIns="0" rIns="0" bIns="0" anchor="ctr"/>
          <a:lstStyle/>
          <a:p>
            <a:pPr algn="ctr" defTabSz="410751">
              <a:defRPr sz="2400"/>
            </a:pPr>
            <a:endParaRPr sz="1687" kern="0">
              <a:solidFill>
                <a:sysClr val="windowText" lastClr="000000"/>
              </a:solidFill>
              <a:sym typeface="Helvetica Light"/>
            </a:endParaRPr>
          </a:p>
        </p:txBody>
      </p:sp>
      <p:pic>
        <p:nvPicPr>
          <p:cNvPr id="60" name="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Connector 2"/>
          <p:cNvCxnSpPr/>
          <p:nvPr/>
        </p:nvCxnSpPr>
        <p:spPr>
          <a:xfrm>
            <a:off x="1918145" y="2534985"/>
            <a:ext cx="1392188" cy="0"/>
          </a:xfrm>
          <a:prstGeom prst="line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/>
          <p:cNvSpPr txBox="1"/>
          <p:nvPr/>
        </p:nvSpPr>
        <p:spPr>
          <a:xfrm>
            <a:off x="3154528" y="1120854"/>
            <a:ext cx="2455801" cy="461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2531" kern="0" dirty="0">
                <a:solidFill>
                  <a:srgbClr val="000000"/>
                </a:solidFill>
                <a:sym typeface="Helvetica Light"/>
              </a:rPr>
              <a:t>Start a company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41618" y="3532996"/>
            <a:ext cx="3683702" cy="461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2531" b="1" kern="0" dirty="0">
                <a:solidFill>
                  <a:srgbClr val="000000"/>
                </a:solidFill>
                <a:sym typeface="Helvetica Light"/>
              </a:rPr>
              <a:t>Taipei Mayoral Election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71290" y="3180250"/>
            <a:ext cx="2606484" cy="310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547" kern="0" dirty="0">
                <a:solidFill>
                  <a:srgbClr val="000000"/>
                </a:solidFill>
                <a:sym typeface="Helvetica Light"/>
              </a:rPr>
              <a:t>Echelon Startup Competition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15984" y="1436204"/>
            <a:ext cx="2794035" cy="310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547" kern="0" dirty="0">
                <a:solidFill>
                  <a:sysClr val="windowText" lastClr="000000"/>
                </a:solidFill>
                <a:sym typeface="Helvetica Light"/>
              </a:rPr>
              <a:t>ASIA Beat </a:t>
            </a:r>
            <a:r>
              <a:rPr lang="en-US" sz="1547" kern="0" dirty="0">
                <a:solidFill>
                  <a:srgbClr val="000000"/>
                </a:solidFill>
                <a:sym typeface="Helvetica Light"/>
              </a:rPr>
              <a:t>Startup Competition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00305" y="3240608"/>
            <a:ext cx="1659110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2250" b="1" kern="0" dirty="0">
                <a:solidFill>
                  <a:srgbClr val="000000"/>
                </a:solidFill>
                <a:sym typeface="Helvetica Light"/>
              </a:rPr>
              <a:t>Just for fun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6493" y="2674628"/>
            <a:ext cx="782266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266" kern="0" dirty="0">
                <a:solidFill>
                  <a:srgbClr val="000000"/>
                </a:solidFill>
                <a:sym typeface="Helvetica Light"/>
              </a:rPr>
              <a:t>2012, Jun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03516" y="2176454"/>
            <a:ext cx="782266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266" kern="0" dirty="0">
                <a:solidFill>
                  <a:srgbClr val="000000"/>
                </a:solidFill>
                <a:sym typeface="Helvetica Light"/>
              </a:rPr>
              <a:t>2013, Jan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69007" y="1745882"/>
            <a:ext cx="722956" cy="310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547" kern="0" dirty="0" err="1">
                <a:solidFill>
                  <a:srgbClr val="000000"/>
                </a:solidFill>
                <a:sym typeface="Helvetica Light"/>
              </a:rPr>
              <a:t>FlyingV</a:t>
            </a:r>
            <a:endParaRPr lang="en-US" sz="1547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94592" y="2655546"/>
            <a:ext cx="782266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266" kern="0" dirty="0">
                <a:solidFill>
                  <a:srgbClr val="000000"/>
                </a:solidFill>
                <a:sym typeface="Helvetica Light"/>
              </a:rPr>
              <a:t>2014, Jan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22396" y="2708600"/>
            <a:ext cx="809517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266" kern="0" dirty="0">
                <a:solidFill>
                  <a:srgbClr val="000000"/>
                </a:solidFill>
                <a:sym typeface="Helvetica Light"/>
              </a:rPr>
              <a:t>2014, Sep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59392" y="2160973"/>
            <a:ext cx="79348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125" kern="0" dirty="0">
                <a:solidFill>
                  <a:srgbClr val="000000"/>
                </a:solidFill>
                <a:sym typeface="Helvetica Light"/>
              </a:rPr>
              <a:t>2014,11.29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12069" y="2158167"/>
            <a:ext cx="79348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125" kern="0" dirty="0">
                <a:solidFill>
                  <a:srgbClr val="000000"/>
                </a:solidFill>
                <a:sym typeface="Helvetica Light"/>
              </a:rPr>
              <a:t>2014.12.03</a:t>
            </a:r>
          </a:p>
        </p:txBody>
      </p:sp>
      <p:cxnSp>
        <p:nvCxnSpPr>
          <p:cNvPr id="14" name="Curved Connector 13"/>
          <p:cNvCxnSpPr/>
          <p:nvPr/>
        </p:nvCxnSpPr>
        <p:spPr>
          <a:xfrm rot="5400000">
            <a:off x="3164845" y="2442882"/>
            <a:ext cx="290976" cy="224081"/>
          </a:xfrm>
          <a:prstGeom prst="curvedConnector3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Curved Connector 43"/>
          <p:cNvCxnSpPr/>
          <p:nvPr/>
        </p:nvCxnSpPr>
        <p:spPr>
          <a:xfrm rot="5400000">
            <a:off x="3290020" y="2451088"/>
            <a:ext cx="290976" cy="224081"/>
          </a:xfrm>
          <a:prstGeom prst="curvedConnector3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TextBox 44"/>
          <p:cNvSpPr txBox="1"/>
          <p:nvPr/>
        </p:nvSpPr>
        <p:spPr>
          <a:xfrm>
            <a:off x="6515529" y="1841052"/>
            <a:ext cx="2308325" cy="310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547" kern="0" dirty="0">
                <a:solidFill>
                  <a:srgbClr val="000000"/>
                </a:solidFill>
                <a:sym typeface="Helvetica Light"/>
              </a:rPr>
              <a:t>SSW Startup Competition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68009" y="2130626"/>
            <a:ext cx="799899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266" kern="0" dirty="0">
                <a:solidFill>
                  <a:srgbClr val="000000"/>
                </a:solidFill>
                <a:sym typeface="Helvetica Light"/>
              </a:rPr>
              <a:t>2014, Mar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158825" y="2741440"/>
            <a:ext cx="0" cy="42673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 flipV="1">
            <a:off x="4168209" y="1582487"/>
            <a:ext cx="0" cy="73453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2599168" y="2063126"/>
            <a:ext cx="1" cy="29452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Arrow Connector 38"/>
          <p:cNvCxnSpPr/>
          <p:nvPr/>
        </p:nvCxnSpPr>
        <p:spPr>
          <a:xfrm>
            <a:off x="1953213" y="2975516"/>
            <a:ext cx="0" cy="35984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Arrow Connector 40"/>
          <p:cNvCxnSpPr/>
          <p:nvPr/>
        </p:nvCxnSpPr>
        <p:spPr>
          <a:xfrm flipV="1">
            <a:off x="7562535" y="2176470"/>
            <a:ext cx="0" cy="14055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Arrow Connector 42"/>
          <p:cNvCxnSpPr/>
          <p:nvPr/>
        </p:nvCxnSpPr>
        <p:spPr>
          <a:xfrm flipV="1">
            <a:off x="9096103" y="1663684"/>
            <a:ext cx="0" cy="65333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Arrow Connector 61"/>
          <p:cNvCxnSpPr/>
          <p:nvPr/>
        </p:nvCxnSpPr>
        <p:spPr>
          <a:xfrm>
            <a:off x="8803858" y="2774791"/>
            <a:ext cx="0" cy="71269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Straight Arrow Connector 62"/>
          <p:cNvCxnSpPr/>
          <p:nvPr/>
        </p:nvCxnSpPr>
        <p:spPr>
          <a:xfrm>
            <a:off x="3310333" y="4901269"/>
            <a:ext cx="7024375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4" name="Straight Connector 63"/>
          <p:cNvCxnSpPr/>
          <p:nvPr/>
        </p:nvCxnSpPr>
        <p:spPr>
          <a:xfrm>
            <a:off x="1903074" y="4901269"/>
            <a:ext cx="1392188" cy="0"/>
          </a:xfrm>
          <a:prstGeom prst="line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Oval 64"/>
          <p:cNvSpPr/>
          <p:nvPr/>
        </p:nvSpPr>
        <p:spPr>
          <a:xfrm>
            <a:off x="1818111" y="4755948"/>
            <a:ext cx="252000" cy="25200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endParaRPr lang="en-US" sz="1687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631422" y="5040912"/>
            <a:ext cx="782266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266" kern="0" dirty="0">
                <a:solidFill>
                  <a:srgbClr val="000000"/>
                </a:solidFill>
                <a:sym typeface="Helvetica Light"/>
              </a:rPr>
              <a:t>2012, Jun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919199" y="5023277"/>
            <a:ext cx="782266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266" kern="0" dirty="0">
                <a:solidFill>
                  <a:srgbClr val="000000"/>
                </a:solidFill>
                <a:sym typeface="Helvetica Light"/>
              </a:rPr>
              <a:t>2013, Jun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040879" y="4526681"/>
            <a:ext cx="809517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266" kern="0" dirty="0">
                <a:solidFill>
                  <a:srgbClr val="000000"/>
                </a:solidFill>
                <a:sym typeface="Helvetica Light"/>
              </a:rPr>
              <a:t>2014, Sep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176006" y="4513614"/>
            <a:ext cx="738985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266" kern="0" dirty="0">
                <a:solidFill>
                  <a:srgbClr val="000000"/>
                </a:solidFill>
                <a:sym typeface="Helvetica Light"/>
              </a:rPr>
              <a:t>2015.Apr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239312" y="4496910"/>
            <a:ext cx="827151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266" kern="0" dirty="0">
                <a:solidFill>
                  <a:srgbClr val="000000"/>
                </a:solidFill>
                <a:sym typeface="Helvetica Light"/>
              </a:rPr>
              <a:t>2014, May</a:t>
            </a:r>
          </a:p>
        </p:txBody>
      </p:sp>
      <p:sp>
        <p:nvSpPr>
          <p:cNvPr id="55" name="Oval 54"/>
          <p:cNvSpPr/>
          <p:nvPr/>
        </p:nvSpPr>
        <p:spPr>
          <a:xfrm>
            <a:off x="3169262" y="4751492"/>
            <a:ext cx="252000" cy="25200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endParaRPr lang="en-US" sz="1687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5628717" y="4771277"/>
            <a:ext cx="252000" cy="25200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endParaRPr lang="en-US" sz="1687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296426" y="4793614"/>
            <a:ext cx="252000" cy="25200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endParaRPr lang="en-US" sz="1687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349678" y="4767214"/>
            <a:ext cx="252000" cy="25200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endParaRPr lang="en-US" sz="1687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788830" y="2388673"/>
            <a:ext cx="252000" cy="25200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endParaRPr lang="en-US" sz="1687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2451190" y="2371032"/>
            <a:ext cx="252000" cy="25200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endParaRPr lang="en-US" sz="1687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4044092" y="2371032"/>
            <a:ext cx="252000" cy="25200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endParaRPr lang="en-US" sz="1687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5032825" y="2417640"/>
            <a:ext cx="252000" cy="25200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endParaRPr lang="en-US" sz="1687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7446228" y="2406233"/>
            <a:ext cx="252000" cy="25200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endParaRPr lang="en-US" sz="1687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8970103" y="2385073"/>
            <a:ext cx="252000" cy="25200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endParaRPr lang="en-US" sz="1687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143480" y="5514806"/>
            <a:ext cx="3130665" cy="310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547" kern="0" smtClean="0">
                <a:solidFill>
                  <a:srgbClr val="000000"/>
                </a:solidFill>
                <a:sym typeface="Helvetica Light"/>
              </a:rPr>
              <a:t>Build Dynamical Crawling </a:t>
            </a:r>
            <a:r>
              <a:rPr lang="en-US" sz="1547" kern="0" dirty="0" smtClean="0">
                <a:solidFill>
                  <a:srgbClr val="000000"/>
                </a:solidFill>
                <a:sym typeface="Helvetica Light"/>
              </a:rPr>
              <a:t>Clusters</a:t>
            </a:r>
            <a:endParaRPr lang="en-US" sz="1547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83988" y="5652835"/>
            <a:ext cx="1963679" cy="310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547" kern="0" dirty="0" smtClean="0">
                <a:solidFill>
                  <a:srgbClr val="000000"/>
                </a:solidFill>
                <a:sym typeface="Helvetica Light"/>
              </a:rPr>
              <a:t>Multi-thread Crawling</a:t>
            </a:r>
            <a:endParaRPr lang="en-US" sz="1547" kern="0" dirty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998930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0808" y="1494265"/>
            <a:ext cx="9963878" cy="3936008"/>
            <a:chOff x="202070" y="1733104"/>
            <a:chExt cx="8713744" cy="3162437"/>
          </a:xfrm>
        </p:grpSpPr>
        <p:sp>
          <p:nvSpPr>
            <p:cNvPr id="45" name="矩形 7"/>
            <p:cNvSpPr/>
            <p:nvPr/>
          </p:nvSpPr>
          <p:spPr>
            <a:xfrm>
              <a:off x="2198978" y="2976706"/>
              <a:ext cx="1385867" cy="65513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21457">
                <a:defRPr/>
              </a:pPr>
              <a:r>
                <a:rPr kumimoji="1"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Schema Matching</a:t>
              </a:r>
              <a:endParaRPr kumimoji="1" lang="zh-TW" altLang="en-US" sz="1547" dirty="0">
                <a:solidFill>
                  <a:prstClr val="black"/>
                </a:solidFill>
                <a:latin typeface="Calibri"/>
                <a:ea typeface="新細明體" charset="0"/>
                <a:cs typeface=""/>
                <a:sym typeface="Helvetica Light"/>
              </a:endParaRPr>
            </a:p>
          </p:txBody>
        </p:sp>
        <p:sp>
          <p:nvSpPr>
            <p:cNvPr id="46" name="矩形 8"/>
            <p:cNvSpPr/>
            <p:nvPr/>
          </p:nvSpPr>
          <p:spPr>
            <a:xfrm>
              <a:off x="202070" y="2976706"/>
              <a:ext cx="1686321" cy="655133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21457">
                <a:defRPr/>
              </a:pPr>
              <a:r>
                <a:rPr kumimoji="1"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Data Collection</a:t>
              </a:r>
              <a:endParaRPr kumimoji="1" lang="zh-TW" altLang="en-US" sz="1547" dirty="0">
                <a:solidFill>
                  <a:prstClr val="black"/>
                </a:solidFill>
                <a:latin typeface="Calibri"/>
                <a:ea typeface="新細明體" charset="0"/>
                <a:cs typeface=""/>
                <a:sym typeface="Helvetica Light"/>
              </a:endParaRPr>
            </a:p>
          </p:txBody>
        </p:sp>
        <p:cxnSp>
          <p:nvCxnSpPr>
            <p:cNvPr id="47" name="直線箭頭接點 10"/>
            <p:cNvCxnSpPr>
              <a:stCxn id="51" idx="3"/>
              <a:endCxn id="50" idx="1"/>
            </p:cNvCxnSpPr>
            <p:nvPr/>
          </p:nvCxnSpPr>
          <p:spPr>
            <a:xfrm>
              <a:off x="1888391" y="3304273"/>
              <a:ext cx="31058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8" name="矩形 12"/>
            <p:cNvSpPr/>
            <p:nvPr/>
          </p:nvSpPr>
          <p:spPr>
            <a:xfrm>
              <a:off x="202070" y="4240408"/>
              <a:ext cx="1686321" cy="655133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21457">
                <a:defRPr/>
              </a:pPr>
              <a:r>
                <a:rPr kumimoji="1"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Distributed Crawler</a:t>
              </a:r>
              <a:endParaRPr kumimoji="1" lang="zh-TW" altLang="en-US" sz="1547" dirty="0">
                <a:solidFill>
                  <a:prstClr val="black"/>
                </a:solidFill>
                <a:latin typeface="Calibri"/>
                <a:ea typeface="新細明體" charset="0"/>
                <a:cs typeface=""/>
                <a:sym typeface="Helvetica Light"/>
              </a:endParaRPr>
            </a:p>
          </p:txBody>
        </p:sp>
        <p:cxnSp>
          <p:nvCxnSpPr>
            <p:cNvPr id="49" name="直線箭頭接點 15"/>
            <p:cNvCxnSpPr>
              <a:stCxn id="51" idx="2"/>
              <a:endCxn id="55" idx="0"/>
            </p:cNvCxnSpPr>
            <p:nvPr/>
          </p:nvCxnSpPr>
          <p:spPr>
            <a:xfrm>
              <a:off x="1045231" y="3631839"/>
              <a:ext cx="0" cy="60856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50" name="矩形 21"/>
            <p:cNvSpPr/>
            <p:nvPr/>
          </p:nvSpPr>
          <p:spPr>
            <a:xfrm>
              <a:off x="4015590" y="2976706"/>
              <a:ext cx="1686321" cy="65513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21457">
                <a:defRPr/>
              </a:pPr>
              <a:r>
                <a:rPr kumimoji="1"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Record linkage</a:t>
              </a:r>
              <a:endParaRPr kumimoji="1" lang="zh-TW" altLang="en-US" sz="1547" dirty="0">
                <a:solidFill>
                  <a:prstClr val="black"/>
                </a:solidFill>
                <a:latin typeface="Calibri"/>
                <a:ea typeface="新細明體" charset="0"/>
                <a:cs typeface=""/>
                <a:sym typeface="Helvetica Light"/>
              </a:endParaRPr>
            </a:p>
          </p:txBody>
        </p:sp>
        <p:sp>
          <p:nvSpPr>
            <p:cNvPr id="51" name="矩形 24"/>
            <p:cNvSpPr/>
            <p:nvPr/>
          </p:nvSpPr>
          <p:spPr>
            <a:xfrm>
              <a:off x="4015590" y="1733104"/>
              <a:ext cx="1686321" cy="93983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21457">
                <a:defRPr/>
              </a:pPr>
              <a:r>
                <a:rPr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Data Cleansing and Integration </a:t>
              </a:r>
            </a:p>
          </p:txBody>
        </p:sp>
        <p:cxnSp>
          <p:nvCxnSpPr>
            <p:cNvPr id="52" name="直線箭頭接點 23"/>
            <p:cNvCxnSpPr>
              <a:stCxn id="50" idx="3"/>
              <a:endCxn id="64" idx="1"/>
            </p:cNvCxnSpPr>
            <p:nvPr/>
          </p:nvCxnSpPr>
          <p:spPr>
            <a:xfrm>
              <a:off x="3584845" y="3304273"/>
              <a:ext cx="43074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3" name="直線箭頭接點 26"/>
            <p:cNvCxnSpPr>
              <a:stCxn id="50" idx="3"/>
            </p:cNvCxnSpPr>
            <p:nvPr/>
          </p:nvCxnSpPr>
          <p:spPr>
            <a:xfrm flipV="1">
              <a:off x="3584845" y="2203020"/>
              <a:ext cx="430745" cy="1101253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4" name="矩形 29"/>
            <p:cNvSpPr/>
            <p:nvPr/>
          </p:nvSpPr>
          <p:spPr>
            <a:xfrm>
              <a:off x="4015590" y="4068422"/>
              <a:ext cx="1686321" cy="65513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21457">
                <a:defRPr/>
              </a:pPr>
              <a:r>
                <a:rPr kumimoji="1"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Classification</a:t>
              </a:r>
              <a:endParaRPr kumimoji="1" lang="zh-TW" altLang="en-US" sz="1547" dirty="0">
                <a:solidFill>
                  <a:prstClr val="black"/>
                </a:solidFill>
                <a:latin typeface="Calibri"/>
                <a:ea typeface="新細明體" charset="0"/>
                <a:cs typeface=""/>
                <a:sym typeface="Helvetica Light"/>
              </a:endParaRPr>
            </a:p>
          </p:txBody>
        </p:sp>
        <p:cxnSp>
          <p:nvCxnSpPr>
            <p:cNvPr id="55" name="直線箭頭接點 28"/>
            <p:cNvCxnSpPr>
              <a:stCxn id="50" idx="3"/>
            </p:cNvCxnSpPr>
            <p:nvPr/>
          </p:nvCxnSpPr>
          <p:spPr>
            <a:xfrm>
              <a:off x="3584845" y="3304273"/>
              <a:ext cx="430745" cy="1091716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6" name="矩形 32"/>
            <p:cNvSpPr/>
            <p:nvPr/>
          </p:nvSpPr>
          <p:spPr>
            <a:xfrm>
              <a:off x="6178678" y="1733104"/>
              <a:ext cx="1686321" cy="93983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21457">
                <a:defRPr/>
              </a:pPr>
              <a:r>
                <a:rPr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Data mining</a:t>
              </a:r>
            </a:p>
          </p:txBody>
        </p:sp>
        <p:sp>
          <p:nvSpPr>
            <p:cNvPr id="57" name="矩形 34"/>
            <p:cNvSpPr/>
            <p:nvPr/>
          </p:nvSpPr>
          <p:spPr>
            <a:xfrm>
              <a:off x="6178678" y="2976706"/>
              <a:ext cx="1686321" cy="65513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21457">
                <a:defRPr/>
              </a:pPr>
              <a:r>
                <a:rPr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NLP/NER</a:t>
              </a:r>
            </a:p>
          </p:txBody>
        </p:sp>
        <p:cxnSp>
          <p:nvCxnSpPr>
            <p:cNvPr id="58" name="直線箭頭接點 33"/>
            <p:cNvCxnSpPr/>
            <p:nvPr/>
          </p:nvCxnSpPr>
          <p:spPr>
            <a:xfrm>
              <a:off x="5701911" y="2203020"/>
              <a:ext cx="476767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9" name="直線箭頭接點 36"/>
            <p:cNvCxnSpPr>
              <a:stCxn id="64" idx="3"/>
            </p:cNvCxnSpPr>
            <p:nvPr/>
          </p:nvCxnSpPr>
          <p:spPr>
            <a:xfrm flipV="1">
              <a:off x="5701911" y="2203020"/>
              <a:ext cx="476767" cy="1101253"/>
            </a:xfrm>
            <a:prstGeom prst="straightConnector1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0" name="直線箭頭接點 38"/>
            <p:cNvCxnSpPr/>
            <p:nvPr/>
          </p:nvCxnSpPr>
          <p:spPr>
            <a:xfrm flipV="1">
              <a:off x="5701911" y="3304273"/>
              <a:ext cx="476767" cy="1091716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1" name="直線箭頭接點 40"/>
            <p:cNvCxnSpPr/>
            <p:nvPr/>
          </p:nvCxnSpPr>
          <p:spPr>
            <a:xfrm flipV="1">
              <a:off x="5701911" y="2203020"/>
              <a:ext cx="476767" cy="2192969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2" name="矩形 45"/>
            <p:cNvSpPr/>
            <p:nvPr/>
          </p:nvSpPr>
          <p:spPr>
            <a:xfrm>
              <a:off x="6178678" y="4068422"/>
              <a:ext cx="1686321" cy="655133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21457">
                <a:defRPr/>
              </a:pPr>
              <a:r>
                <a:rPr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Reporting</a:t>
              </a:r>
            </a:p>
          </p:txBody>
        </p:sp>
        <p:sp>
          <p:nvSpPr>
            <p:cNvPr id="63" name="矩形 59"/>
            <p:cNvSpPr/>
            <p:nvPr/>
          </p:nvSpPr>
          <p:spPr>
            <a:xfrm>
              <a:off x="8300840" y="1733104"/>
              <a:ext cx="614974" cy="299045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321457">
                <a:defRPr/>
              </a:pPr>
              <a:r>
                <a:rPr lang="en-US" altLang="zh-TW" sz="1547" dirty="0">
                  <a:solidFill>
                    <a:prstClr val="black"/>
                  </a:solidFill>
                  <a:latin typeface="Calibri"/>
                  <a:ea typeface="新細明體" charset="0"/>
                  <a:cs typeface=""/>
                  <a:sym typeface="Helvetica Light"/>
                </a:rPr>
                <a:t>Bi-directional integration </a:t>
              </a:r>
            </a:p>
          </p:txBody>
        </p:sp>
        <p:cxnSp>
          <p:nvCxnSpPr>
            <p:cNvPr id="64" name="直線箭頭接點 61"/>
            <p:cNvCxnSpPr>
              <a:stCxn id="64" idx="3"/>
            </p:cNvCxnSpPr>
            <p:nvPr/>
          </p:nvCxnSpPr>
          <p:spPr>
            <a:xfrm>
              <a:off x="5701911" y="3304273"/>
              <a:ext cx="476767" cy="10917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72" name="Shape 53"/>
          <p:cNvSpPr/>
          <p:nvPr/>
        </p:nvSpPr>
        <p:spPr>
          <a:xfrm>
            <a:off x="3326446" y="330926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800">
                <a:solidFill>
                  <a:srgbClr val="53585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algn="ctr" defTabSz="410751">
              <a:defRPr sz="1800">
                <a:solidFill>
                  <a:srgbClr val="000000"/>
                </a:solidFill>
              </a:defRPr>
            </a:pPr>
            <a:endParaRPr sz="1266" kern="0" dirty="0"/>
          </a:p>
        </p:txBody>
      </p:sp>
      <p:sp>
        <p:nvSpPr>
          <p:cNvPr id="73" name="Shape 54"/>
          <p:cNvSpPr/>
          <p:nvPr/>
        </p:nvSpPr>
        <p:spPr>
          <a:xfrm>
            <a:off x="601527" y="725141"/>
            <a:ext cx="3392393" cy="1"/>
          </a:xfrm>
          <a:prstGeom prst="line">
            <a:avLst/>
          </a:prstGeom>
          <a:ln w="88900">
            <a:solidFill>
              <a:srgbClr val="4BB3C2"/>
            </a:solidFill>
            <a:miter lim="400000"/>
          </a:ln>
          <a:effectLst>
            <a:reflection stA="50000" endPos="40000" dir="5400000" sy="-100000" algn="bl" rotWithShape="0"/>
          </a:effectLst>
        </p:spPr>
        <p:txBody>
          <a:bodyPr lIns="0" tIns="0" rIns="0" bIns="0" anchor="ctr"/>
          <a:lstStyle/>
          <a:p>
            <a:pPr algn="ctr" defTabSz="410751">
              <a:defRPr sz="2400"/>
            </a:pPr>
            <a:endParaRPr sz="1687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28" name="Shape 53"/>
          <p:cNvSpPr/>
          <p:nvPr/>
        </p:nvSpPr>
        <p:spPr>
          <a:xfrm>
            <a:off x="704122" y="145299"/>
            <a:ext cx="3361498" cy="610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800">
                <a:solidFill>
                  <a:srgbClr val="53585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algn="ctr" defTabSz="410751">
              <a:defRPr sz="1800">
                <a:solidFill>
                  <a:srgbClr val="000000"/>
                </a:solidFill>
              </a:defRPr>
            </a:pPr>
            <a:r>
              <a:rPr lang="en-US" sz="3500" kern="0" dirty="0" smtClean="0"/>
              <a:t>Core Architecture</a:t>
            </a:r>
            <a:endParaRPr sz="3500" kern="0" dirty="0"/>
          </a:p>
        </p:txBody>
      </p:sp>
      <p:pic>
        <p:nvPicPr>
          <p:cNvPr id="29" name="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293469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Outline: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719263"/>
            <a:ext cx="11337393" cy="4411663"/>
          </a:xfrm>
        </p:spPr>
        <p:txBody>
          <a:bodyPr>
            <a:normAutofit fontScale="92500" lnSpcReduction="10000"/>
          </a:bodyPr>
          <a:lstStyle/>
          <a:p>
            <a:pPr>
              <a:buFont typeface="Symbol" charset="2"/>
              <a:buChar char="-"/>
            </a:pPr>
            <a:r>
              <a:rPr kumimoji="1" lang="en-US" altLang="zh-TW" sz="3200" b="1" dirty="0"/>
              <a:t>Background and Motivation</a:t>
            </a:r>
            <a:endParaRPr kumimoji="1" lang="en-US" altLang="zh-TW" sz="2667" dirty="0"/>
          </a:p>
          <a:p>
            <a:pPr>
              <a:buFont typeface="Symbol" charset="2"/>
              <a:buChar char="-"/>
            </a:pPr>
            <a:r>
              <a:rPr lang="en-US" altLang="zh-TW" sz="3200" b="1" dirty="0" smtClean="0"/>
              <a:t>System </a:t>
            </a:r>
            <a:r>
              <a:rPr lang="en-US" altLang="zh-TW" sz="3200" b="1" dirty="0"/>
              <a:t>Overview: </a:t>
            </a:r>
          </a:p>
          <a:p>
            <a:pPr lvl="1">
              <a:buFont typeface="Symbol" charset="2"/>
              <a:buChar char="-"/>
            </a:pPr>
            <a:r>
              <a:rPr lang="en-US" altLang="zh-TW" sz="2667" dirty="0"/>
              <a:t>Architecture, scheduling policy, and freshness measurement</a:t>
            </a:r>
            <a:endParaRPr kumimoji="1" lang="en-US" altLang="zh-TW" sz="2667" dirty="0"/>
          </a:p>
          <a:p>
            <a:pPr>
              <a:buFont typeface="Symbol" charset="2"/>
              <a:buChar char="-"/>
            </a:pPr>
            <a:r>
              <a:rPr kumimoji="1" lang="en-US" altLang="zh-TW" sz="3200" b="1" dirty="0" smtClean="0"/>
              <a:t>Experiment &amp; Data:</a:t>
            </a:r>
            <a:endParaRPr kumimoji="1" lang="en-US" altLang="zh-TW" sz="3200" b="1" dirty="0"/>
          </a:p>
          <a:p>
            <a:pPr lvl="1">
              <a:buFont typeface="Symbol" charset="2"/>
              <a:buChar char="-"/>
            </a:pPr>
            <a:r>
              <a:rPr kumimoji="1" lang="en-US" altLang="zh-TW" sz="2667" dirty="0" smtClean="0"/>
              <a:t>Data analysis, feature importance, and crawling performance</a:t>
            </a:r>
            <a:endParaRPr kumimoji="1" lang="en-US" altLang="zh-TW" sz="1600" dirty="0" smtClean="0"/>
          </a:p>
          <a:p>
            <a:pPr>
              <a:buFont typeface="Symbol" charset="2"/>
              <a:buChar char="-"/>
            </a:pPr>
            <a:r>
              <a:rPr kumimoji="1" lang="en-US" altLang="zh-TW" sz="3200" b="1" dirty="0" smtClean="0"/>
              <a:t>Future Work</a:t>
            </a:r>
            <a:endParaRPr kumimoji="1" lang="en-US" altLang="zh-TW" sz="32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D2C4-4DDF-2443-AB11-8F544FF542CC}" type="slidenum">
              <a:rPr kumimoji="1" lang="zh-TW" altLang="en-US" smtClean="0"/>
              <a:t>6</a:t>
            </a:fld>
            <a:endParaRPr kumimoji="1" lang="zh-TW" altLang="en-US"/>
          </a:p>
        </p:txBody>
      </p:sp>
      <p:pic>
        <p:nvPicPr>
          <p:cNvPr id="5" name="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6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TW" dirty="0" smtClean="0"/>
              <a:t>Background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zh-TW" dirty="0" smtClean="0"/>
              <a:t>  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D2C4-4DDF-2443-AB11-8F544FF542CC}" type="slidenum">
              <a:rPr kumimoji="1" lang="zh-TW" altLang="en-US" smtClean="0"/>
              <a:t>7</a:t>
            </a:fld>
            <a:endParaRPr kumimoji="1"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323" y="539657"/>
            <a:ext cx="6199677" cy="5900899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609599" y="1719263"/>
            <a:ext cx="5382724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l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zh-TW" sz="3200" dirty="0"/>
              <a:t>Facebook monthly active user exceed 1.3 billion in 2014 Q4.</a:t>
            </a:r>
          </a:p>
          <a:p>
            <a:pPr marL="0" indent="0">
              <a:buNone/>
            </a:pPr>
            <a:endParaRPr kumimoji="1" lang="en-US" altLang="zh-TW" sz="3200" dirty="0"/>
          </a:p>
          <a:p>
            <a:r>
              <a:rPr kumimoji="1" lang="en-US" altLang="zh-TW" sz="3200" dirty="0"/>
              <a:t>Social media data capture our social interactions and desires</a:t>
            </a:r>
            <a:endParaRPr kumimoji="1" lang="zh-TW" altLang="en-US" sz="32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4898571" y="6478344"/>
            <a:ext cx="798327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867" dirty="0">
                <a:solidFill>
                  <a:schemeClr val="bg1">
                    <a:lumMod val="50000"/>
                  </a:schemeClr>
                </a:solidFill>
              </a:rPr>
              <a:t>Ref: http://</a:t>
            </a:r>
            <a:r>
              <a:rPr kumimoji="1" lang="en-US" altLang="zh-TW" sz="1867" dirty="0" err="1">
                <a:solidFill>
                  <a:schemeClr val="bg1">
                    <a:lumMod val="50000"/>
                  </a:schemeClr>
                </a:solidFill>
              </a:rPr>
              <a:t>www.benphoster.com</a:t>
            </a:r>
            <a:r>
              <a:rPr kumimoji="1" lang="en-US" altLang="zh-TW" sz="1867" dirty="0">
                <a:solidFill>
                  <a:schemeClr val="bg1">
                    <a:lumMod val="50000"/>
                  </a:schemeClr>
                </a:solidFill>
              </a:rPr>
              <a:t>/facebook-user-growth-chart-2004-2010/</a:t>
            </a:r>
            <a:endParaRPr kumimoji="1" lang="zh-TW" altLang="en-US" sz="1867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直線箭頭接點 8"/>
          <p:cNvCxnSpPr/>
          <p:nvPr/>
        </p:nvCxnSpPr>
        <p:spPr bwMode="auto">
          <a:xfrm>
            <a:off x="6448213" y="1246293"/>
            <a:ext cx="4565227" cy="135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D2218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78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TW" dirty="0" smtClean="0">
                <a:solidFill>
                  <a:sysClr val="windowText" lastClr="000000">
                    <a:alpha val="14000"/>
                  </a:sysClr>
                </a:solidFill>
              </a:rPr>
              <a:t>Background</a:t>
            </a:r>
            <a:endParaRPr kumimoji="1" lang="zh-TW" altLang="en-US" dirty="0">
              <a:solidFill>
                <a:sysClr val="windowText" lastClr="000000">
                  <a:alpha val="14000"/>
                </a:sys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zh-TW" dirty="0" smtClean="0"/>
              <a:t>  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D2C4-4DDF-2443-AB11-8F544FF542CC}" type="slidenum">
              <a:rPr kumimoji="1" lang="zh-TW" altLang="en-US" smtClean="0"/>
              <a:t>8</a:t>
            </a:fld>
            <a:endParaRPr kumimoji="1"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5992323" y="539657"/>
            <a:ext cx="6199677" cy="5900899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609599" y="1719263"/>
            <a:ext cx="5382724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l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zh-TW" sz="3200" dirty="0">
                <a:solidFill>
                  <a:schemeClr val="tx1">
                    <a:alpha val="13000"/>
                  </a:schemeClr>
                </a:solidFill>
              </a:rPr>
              <a:t>Facebook monthly active user exceed 1.3 billion in 2014 Q4.</a:t>
            </a:r>
          </a:p>
          <a:p>
            <a:pPr marL="0" indent="0">
              <a:buNone/>
            </a:pPr>
            <a:endParaRPr kumimoji="1" lang="en-US" altLang="zh-TW" sz="3200" dirty="0">
              <a:solidFill>
                <a:schemeClr val="tx1">
                  <a:alpha val="13000"/>
                </a:schemeClr>
              </a:solidFill>
            </a:endParaRPr>
          </a:p>
          <a:p>
            <a:r>
              <a:rPr kumimoji="1" lang="en-US" altLang="zh-TW" sz="3200" dirty="0">
                <a:solidFill>
                  <a:schemeClr val="tx1">
                    <a:alpha val="13000"/>
                  </a:schemeClr>
                </a:solidFill>
              </a:rPr>
              <a:t>Social media data capture our social interactions and desires</a:t>
            </a:r>
            <a:endParaRPr kumimoji="1" lang="zh-TW" altLang="en-US" sz="3200" dirty="0">
              <a:solidFill>
                <a:schemeClr val="tx1">
                  <a:alpha val="13000"/>
                </a:schemeClr>
              </a:solidFill>
            </a:endParaRPr>
          </a:p>
        </p:txBody>
      </p:sp>
      <p:cxnSp>
        <p:nvCxnSpPr>
          <p:cNvPr id="9" name="直線箭頭接點 8"/>
          <p:cNvCxnSpPr/>
          <p:nvPr/>
        </p:nvCxnSpPr>
        <p:spPr bwMode="auto">
          <a:xfrm>
            <a:off x="6448213" y="1246293"/>
            <a:ext cx="4565227" cy="135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D2218">
                <a:alpha val="30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logo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/>
          <p:cNvSpPr txBox="1"/>
          <p:nvPr/>
        </p:nvSpPr>
        <p:spPr>
          <a:xfrm>
            <a:off x="2231160" y="340786"/>
            <a:ext cx="8572860" cy="5642570"/>
          </a:xfrm>
          <a:prstGeom prst="rect">
            <a:avLst/>
          </a:prstGeom>
          <a:solidFill>
            <a:srgbClr val="FFFFFF">
              <a:alpha val="89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sym typeface="Helvetica Light"/>
              </a:rPr>
              <a:t>In fact, Ou</a:t>
            </a:r>
            <a:r>
              <a:rPr lang="en-US" sz="3600" b="1" dirty="0" smtClean="0">
                <a:solidFill>
                  <a:srgbClr val="002060"/>
                </a:solidFill>
                <a:sym typeface="Helvetica Light"/>
              </a:rPr>
              <a:t>r customers</a:t>
            </a: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sym typeface="Helvetica Light"/>
              </a:rPr>
              <a:t> want to</a:t>
            </a:r>
            <a:r>
              <a:rPr kumimoji="0" lang="en-US" sz="3600" b="1" i="0" u="none" strike="noStrike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sym typeface="Helvetica Light"/>
              </a:rPr>
              <a:t> know…</a:t>
            </a: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742950" marR="0" indent="-742950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</a:pPr>
            <a:r>
              <a:rPr lang="en-US" sz="3200" dirty="0" smtClean="0">
                <a:solidFill>
                  <a:srgbClr val="000000"/>
                </a:solidFill>
                <a:sym typeface="Helvetica Light"/>
              </a:rPr>
              <a:t>Who’s our active user?</a:t>
            </a:r>
          </a:p>
          <a:p>
            <a:pPr marL="742950" marR="0" indent="-742950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</a:pPr>
            <a:r>
              <a:rPr lang="en-US" sz="3200" dirty="0" smtClean="0">
                <a:solidFill>
                  <a:srgbClr val="000000"/>
                </a:solidFill>
                <a:sym typeface="Helvetica Light"/>
              </a:rPr>
              <a:t>The people who like my page also like …?</a:t>
            </a:r>
          </a:p>
          <a:p>
            <a:pPr marL="742950" marR="0" indent="-742950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</a:pPr>
            <a:r>
              <a:rPr lang="en-US" sz="3200" dirty="0" smtClean="0">
                <a:solidFill>
                  <a:srgbClr val="000000"/>
                </a:solidFill>
                <a:sym typeface="Helvetica Light"/>
              </a:rPr>
              <a:t>What is popular right now?</a:t>
            </a:r>
          </a:p>
          <a:p>
            <a:pPr marL="742950" marR="0" indent="-742950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</a:pPr>
            <a:r>
              <a:rPr lang="en-US" sz="3200" dirty="0" smtClean="0">
                <a:solidFill>
                  <a:srgbClr val="000000"/>
                </a:solidFill>
                <a:sym typeface="Helvetica Light"/>
              </a:rPr>
              <a:t>Who is talking my brand?</a:t>
            </a:r>
          </a:p>
          <a:p>
            <a:pPr marL="742950" marR="0" indent="-742950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</a:pPr>
            <a:r>
              <a:rPr lang="en-US" sz="3200" dirty="0" smtClean="0">
                <a:solidFill>
                  <a:srgbClr val="000000"/>
                </a:solidFill>
                <a:sym typeface="Helvetica Light"/>
              </a:rPr>
              <a:t>How’s the marketing strategy?</a:t>
            </a:r>
          </a:p>
          <a:p>
            <a:pPr marL="742950" marR="0" indent="-742950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</a:pPr>
            <a:r>
              <a:rPr lang="en-US" sz="3200" dirty="0" smtClean="0">
                <a:solidFill>
                  <a:srgbClr val="000000"/>
                </a:solidFill>
                <a:sym typeface="Helvetica Ligh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5353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TW" dirty="0" smtClean="0">
                <a:solidFill>
                  <a:sysClr val="windowText" lastClr="000000">
                    <a:alpha val="14000"/>
                  </a:sysClr>
                </a:solidFill>
              </a:rPr>
              <a:t>Background</a:t>
            </a:r>
            <a:endParaRPr kumimoji="1" lang="zh-TW" altLang="en-US" dirty="0">
              <a:solidFill>
                <a:sysClr val="windowText" lastClr="000000">
                  <a:alpha val="14000"/>
                </a:sys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zh-TW" dirty="0" smtClean="0"/>
              <a:t>  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D2C4-4DDF-2443-AB11-8F544FF542CC}" type="slidenum">
              <a:rPr kumimoji="1" lang="zh-TW" altLang="en-US" smtClean="0"/>
              <a:t>9</a:t>
            </a:fld>
            <a:endParaRPr kumimoji="1"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992323" y="539657"/>
            <a:ext cx="6199677" cy="5900899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609599" y="1719263"/>
            <a:ext cx="5382724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l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zh-TW" sz="3200" dirty="0">
                <a:solidFill>
                  <a:schemeClr val="tx1">
                    <a:alpha val="13000"/>
                  </a:schemeClr>
                </a:solidFill>
              </a:rPr>
              <a:t>Facebook monthly active user exceed 1.3 billion in 2014 Q4.</a:t>
            </a:r>
          </a:p>
          <a:p>
            <a:pPr marL="0" indent="0">
              <a:buNone/>
            </a:pPr>
            <a:endParaRPr kumimoji="1" lang="en-US" altLang="zh-TW" sz="3200" dirty="0">
              <a:solidFill>
                <a:schemeClr val="tx1">
                  <a:alpha val="13000"/>
                </a:schemeClr>
              </a:solidFill>
            </a:endParaRPr>
          </a:p>
          <a:p>
            <a:r>
              <a:rPr kumimoji="1" lang="en-US" altLang="zh-TW" sz="3200" dirty="0">
                <a:solidFill>
                  <a:schemeClr val="tx1">
                    <a:alpha val="13000"/>
                  </a:schemeClr>
                </a:solidFill>
              </a:rPr>
              <a:t>Social media data capture our social interactions and desires</a:t>
            </a:r>
            <a:endParaRPr kumimoji="1" lang="zh-TW" altLang="en-US" sz="3200" dirty="0">
              <a:solidFill>
                <a:schemeClr val="tx1">
                  <a:alpha val="13000"/>
                </a:schemeClr>
              </a:solidFill>
            </a:endParaRPr>
          </a:p>
        </p:txBody>
      </p:sp>
      <p:cxnSp>
        <p:nvCxnSpPr>
          <p:cNvPr id="9" name="直線箭頭接點 8"/>
          <p:cNvCxnSpPr/>
          <p:nvPr/>
        </p:nvCxnSpPr>
        <p:spPr bwMode="auto">
          <a:xfrm>
            <a:off x="6448213" y="1246293"/>
            <a:ext cx="4565227" cy="135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D2218">
                <a:alpha val="30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67" y="6549757"/>
            <a:ext cx="876720" cy="198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/>
          <p:cNvSpPr txBox="1"/>
          <p:nvPr/>
        </p:nvSpPr>
        <p:spPr>
          <a:xfrm>
            <a:off x="2231160" y="340786"/>
            <a:ext cx="8258314" cy="5642570"/>
          </a:xfrm>
          <a:prstGeom prst="rect">
            <a:avLst/>
          </a:prstGeom>
          <a:solidFill>
            <a:srgbClr val="FFFFFF">
              <a:alpha val="89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sym typeface="Helvetica Light"/>
              </a:rPr>
              <a:t>Ou</a:t>
            </a:r>
            <a:r>
              <a:rPr lang="en-US" sz="3600" b="1" dirty="0" smtClean="0">
                <a:solidFill>
                  <a:srgbClr val="002060"/>
                </a:solidFill>
                <a:sym typeface="Helvetica Light"/>
              </a:rPr>
              <a:t>r customers</a:t>
            </a: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sym typeface="Helvetica Light"/>
              </a:rPr>
              <a:t> want to</a:t>
            </a:r>
            <a:r>
              <a:rPr kumimoji="0" lang="en-US" sz="3600" b="1" i="0" u="none" strike="noStrike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sym typeface="Helvetica Light"/>
              </a:rPr>
              <a:t> know more…</a:t>
            </a: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742950" indent="-742950" defTabSz="584200" latinLnBrk="1" hangingPunct="0">
              <a:lnSpc>
                <a:spcPct val="150000"/>
              </a:lnSpc>
              <a:buFontTx/>
              <a:buAutoNum type="arabicParenBoth"/>
            </a:pPr>
            <a:r>
              <a:rPr lang="en-US" sz="3200" dirty="0">
                <a:solidFill>
                  <a:srgbClr val="000000"/>
                </a:solidFill>
                <a:sym typeface="Helvetica Light"/>
              </a:rPr>
              <a:t>Hmmm….</a:t>
            </a:r>
            <a:r>
              <a:rPr lang="zh-TW" altLang="en-US" sz="3200" dirty="0">
                <a:solidFill>
                  <a:srgbClr val="000000"/>
                </a:solidFill>
                <a:sym typeface="Helvetica Light"/>
              </a:rPr>
              <a:t> </a:t>
            </a:r>
            <a:r>
              <a:rPr lang="en-US" altLang="zh-TW" sz="3200" dirty="0">
                <a:solidFill>
                  <a:srgbClr val="000000"/>
                </a:solidFill>
                <a:sym typeface="Helvetica Light"/>
              </a:rPr>
              <a:t>Who’s bullying </a:t>
            </a:r>
            <a:r>
              <a:rPr lang="en-US" altLang="zh-TW" sz="3200" dirty="0" smtClean="0">
                <a:solidFill>
                  <a:srgbClr val="000000"/>
                </a:solidFill>
                <a:sym typeface="Helvetica Light"/>
              </a:rPr>
              <a:t>me now?</a:t>
            </a:r>
          </a:p>
          <a:p>
            <a:pPr marL="742950" indent="-742950" defTabSz="584200" latinLnBrk="1" hangingPunct="0">
              <a:lnSpc>
                <a:spcPct val="150000"/>
              </a:lnSpc>
              <a:buFontTx/>
              <a:buAutoNum type="arabicParenBoth"/>
            </a:pPr>
            <a:endParaRPr lang="en-US" sz="3200" dirty="0" smtClean="0">
              <a:solidFill>
                <a:srgbClr val="000000"/>
              </a:solidFill>
              <a:sym typeface="Helvetica Light"/>
            </a:endParaRPr>
          </a:p>
          <a:p>
            <a:pPr marL="742950" marR="0" indent="-742950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</a:pPr>
            <a:r>
              <a:rPr lang="en-US" sz="3200" dirty="0" smtClean="0">
                <a:solidFill>
                  <a:srgbClr val="000000"/>
                </a:solidFill>
                <a:sym typeface="Helvetica Light"/>
              </a:rPr>
              <a:t>How’s your coverage?</a:t>
            </a:r>
          </a:p>
          <a:p>
            <a:pPr marL="742950" marR="0" indent="-742950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</a:pPr>
            <a:r>
              <a:rPr lang="en-US" sz="3200" dirty="0" smtClean="0">
                <a:solidFill>
                  <a:srgbClr val="000000"/>
                </a:solidFill>
                <a:sym typeface="Helvetica Light"/>
              </a:rPr>
              <a:t>If there are some emerging pages, can you help collect them?</a:t>
            </a:r>
          </a:p>
          <a:p>
            <a:pPr marR="0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 smtClea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6282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cklab_general">
  <a:themeElements>
    <a:clrScheme name="Office 佈景主題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Office 佈景主題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0"/>
          </a:defRPr>
        </a:defPPr>
      </a:lstStyle>
    </a:lnDef>
  </a:objectDefaults>
  <a:extraClrSchemeLst>
    <a:extraClrScheme>
      <a:clrScheme name="Office 佈景主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cklab_general">
  <a:themeElements>
    <a:clrScheme name="Office 佈景主題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Office 佈景主題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0"/>
          </a:defRPr>
        </a:defPPr>
      </a:lstStyle>
    </a:lnDef>
  </a:objectDefaults>
  <a:extraClrSchemeLst>
    <a:extraClrScheme>
      <a:clrScheme name="Office 佈景主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cklab_general">
  <a:themeElements>
    <a:clrScheme name="Office 佈景主題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Office 佈景主題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0"/>
          </a:defRPr>
        </a:defPPr>
      </a:lstStyle>
    </a:lnDef>
  </a:objectDefaults>
  <a:extraClrSchemeLst>
    <a:extraClrScheme>
      <a:clrScheme name="Office 佈景主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qsearch_theme1</Template>
  <TotalTime>915</TotalTime>
  <Words>1418</Words>
  <Application>Microsoft Office PowerPoint</Application>
  <PresentationFormat>自訂</PresentationFormat>
  <Paragraphs>387</Paragraphs>
  <Slides>32</Slides>
  <Notes>23</Notes>
  <HiddenSlides>0</HiddenSlides>
  <MMClips>0</MMClips>
  <ScaleCrop>false</ScaleCrop>
  <HeadingPairs>
    <vt:vector size="6" baseType="variant">
      <vt:variant>
        <vt:lpstr>佈景主題</vt:lpstr>
      </vt:variant>
      <vt:variant>
        <vt:i4>6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9" baseType="lpstr">
      <vt:lpstr>White</vt:lpstr>
      <vt:lpstr>1_White</vt:lpstr>
      <vt:lpstr>2_White</vt:lpstr>
      <vt:lpstr>cklab_general</vt:lpstr>
      <vt:lpstr>2_cklab_general</vt:lpstr>
      <vt:lpstr>1_cklab_general</vt:lpstr>
      <vt:lpstr>文件</vt:lpstr>
      <vt:lpstr>PowerPoint 簡報</vt:lpstr>
      <vt:lpstr>PowerPoint 簡報</vt:lpstr>
      <vt:lpstr>PowerPoint 簡報</vt:lpstr>
      <vt:lpstr>PowerPoint 簡報</vt:lpstr>
      <vt:lpstr>PowerPoint 簡報</vt:lpstr>
      <vt:lpstr>Outline:</vt:lpstr>
      <vt:lpstr>Background</vt:lpstr>
      <vt:lpstr>Background</vt:lpstr>
      <vt:lpstr>Background</vt:lpstr>
      <vt:lpstr>Problems</vt:lpstr>
      <vt:lpstr>PowerPoint 簡報</vt:lpstr>
      <vt:lpstr>Problems</vt:lpstr>
      <vt:lpstr>System Overview</vt:lpstr>
      <vt:lpstr>Data flow of social stream crawler</vt:lpstr>
      <vt:lpstr>Scheduler</vt:lpstr>
      <vt:lpstr>Capture the posts created during</vt:lpstr>
      <vt:lpstr>Scheduling policy</vt:lpstr>
      <vt:lpstr>Scheduling policy</vt:lpstr>
      <vt:lpstr>Selected Features</vt:lpstr>
      <vt:lpstr>Adjust the crawling frequency</vt:lpstr>
      <vt:lpstr>Measure Freshness &amp; Delay</vt:lpstr>
      <vt:lpstr>Experiment</vt:lpstr>
      <vt:lpstr>Data</vt:lpstr>
      <vt:lpstr>Coverage - Multiple magnitude classification vs. Regression</vt:lpstr>
      <vt:lpstr>PowerPoint 簡報</vt:lpstr>
      <vt:lpstr>PowerPoint 簡報</vt:lpstr>
      <vt:lpstr>Freshness – Delay</vt:lpstr>
      <vt:lpstr>Future</vt:lpstr>
      <vt:lpstr>Problems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jessie</cp:lastModifiedBy>
  <cp:revision>186</cp:revision>
  <dcterms:created xsi:type="dcterms:W3CDTF">2015-12-14T14:33:12Z</dcterms:created>
  <dcterms:modified xsi:type="dcterms:W3CDTF">2015-12-15T06:04:14Z</dcterms:modified>
</cp:coreProperties>
</file>