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59" r:id="rId4"/>
    <p:sldId id="261" r:id="rId5"/>
    <p:sldId id="262" r:id="rId6"/>
    <p:sldId id="260" r:id="rId7"/>
    <p:sldId id="264" r:id="rId8"/>
    <p:sldId id="265" r:id="rId9"/>
    <p:sldId id="267" r:id="rId10"/>
    <p:sldId id="268" r:id="rId11"/>
    <p:sldId id="270" r:id="rId12"/>
    <p:sldId id="271" r:id="rId13"/>
    <p:sldId id="272" r:id="rId14"/>
    <p:sldId id="273" r:id="rId15"/>
    <p:sldId id="286" r:id="rId16"/>
    <p:sldId id="275" r:id="rId17"/>
    <p:sldId id="274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3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3391" autoAdjust="0"/>
  </p:normalViewPr>
  <p:slideViewPr>
    <p:cSldViewPr>
      <p:cViewPr varScale="1">
        <p:scale>
          <a:sx n="59" d="100"/>
          <a:sy n="59" d="100"/>
        </p:scale>
        <p:origin x="140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852C3-7CA6-C347-8364-5A4A3669F0A7}" type="datetimeFigureOut">
              <a:rPr lang="en-US" smtClean="0"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9E870-97C9-BD49-8F82-0D02D4433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36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08CBD-30C4-4040-9BEC-90640F0D61EA}" type="datetimeFigureOut">
              <a:rPr lang="en-SG" smtClean="0"/>
              <a:t>11/12/2015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78685-B7EC-4E51-8B61-4D9F9F1E2A7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27933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78685-B7EC-4E51-8B61-4D9F9F1E2A78}" type="slidenum">
              <a:rPr lang="en-SG" smtClean="0"/>
              <a:t>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74470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78685-B7EC-4E51-8B61-4D9F9F1E2A78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41267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SG" dirty="0"/>
          </a:p>
        </p:txBody>
      </p:sp>
      <p:pic>
        <p:nvPicPr>
          <p:cNvPr id="7" name="Picture 21" descr="FOS_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8750"/>
            <a:ext cx="21113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2" descr="si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381000"/>
            <a:ext cx="23431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289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0" y="6657975"/>
            <a:ext cx="9144000" cy="228600"/>
          </a:xfrm>
          <a:prstGeom prst="rect">
            <a:avLst/>
          </a:prstGeom>
          <a:solidFill>
            <a:srgbClr val="C692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115DA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‹#›</a:t>
            </a:fld>
            <a:endParaRPr lang="en-SG"/>
          </a:p>
        </p:txBody>
      </p:sp>
      <p:pic>
        <p:nvPicPr>
          <p:cNvPr id="7" name="Picture 24" descr="FOS_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975350"/>
            <a:ext cx="12954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 userDrawn="1"/>
        </p:nvSpPr>
        <p:spPr bwMode="auto">
          <a:xfrm>
            <a:off x="307975" y="836613"/>
            <a:ext cx="8620125" cy="77787"/>
          </a:xfrm>
          <a:prstGeom prst="rect">
            <a:avLst/>
          </a:prstGeom>
          <a:gradFill rotWithShape="0">
            <a:gsLst>
              <a:gs pos="0">
                <a:srgbClr val="464AFC">
                  <a:alpha val="80000"/>
                </a:srgbClr>
              </a:gs>
              <a:gs pos="100000">
                <a:srgbClr val="464AFC">
                  <a:gamma/>
                  <a:shade val="46275"/>
                  <a:invGamma/>
                  <a:alpha val="2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1" name="Picture 27" descr="si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9175"/>
            <a:ext cx="1381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188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657975"/>
            <a:ext cx="9144000" cy="228600"/>
          </a:xfrm>
          <a:prstGeom prst="rect">
            <a:avLst/>
          </a:prstGeom>
          <a:solidFill>
            <a:srgbClr val="C692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115DA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‹#›</a:t>
            </a:fld>
            <a:endParaRPr lang="en-SG"/>
          </a:p>
        </p:txBody>
      </p:sp>
      <p:pic>
        <p:nvPicPr>
          <p:cNvPr id="6" name="Picture 24" descr="FOS_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975350"/>
            <a:ext cx="12954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 userDrawn="1"/>
        </p:nvSpPr>
        <p:spPr bwMode="auto">
          <a:xfrm>
            <a:off x="307975" y="836613"/>
            <a:ext cx="8620125" cy="77787"/>
          </a:xfrm>
          <a:prstGeom prst="rect">
            <a:avLst/>
          </a:prstGeom>
          <a:gradFill rotWithShape="0">
            <a:gsLst>
              <a:gs pos="0">
                <a:srgbClr val="464AFC">
                  <a:alpha val="80000"/>
                </a:srgbClr>
              </a:gs>
              <a:gs pos="100000">
                <a:srgbClr val="464AFC">
                  <a:gamma/>
                  <a:shade val="46275"/>
                  <a:invGamma/>
                  <a:alpha val="20000"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" name="Picture 27" descr="si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9175"/>
            <a:ext cx="1381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248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ChangeArrowheads="1"/>
          </p:cNvSpPr>
          <p:nvPr userDrawn="1"/>
        </p:nvSpPr>
        <p:spPr bwMode="auto">
          <a:xfrm>
            <a:off x="0" y="6657975"/>
            <a:ext cx="9144000" cy="228600"/>
          </a:xfrm>
          <a:prstGeom prst="rect">
            <a:avLst/>
          </a:prstGeom>
          <a:solidFill>
            <a:srgbClr val="C692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115DA3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‹#›</a:t>
            </a:fld>
            <a:endParaRPr lang="en-SG"/>
          </a:p>
        </p:txBody>
      </p:sp>
      <p:pic>
        <p:nvPicPr>
          <p:cNvPr id="5" name="Picture 24" descr="FOS_H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975350"/>
            <a:ext cx="12954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7" descr="si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099175"/>
            <a:ext cx="13811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9249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496" y="6669360"/>
            <a:ext cx="2133600" cy="216024"/>
          </a:xfrm>
          <a:prstGeom prst="rect">
            <a:avLst/>
          </a:prstGeom>
        </p:spPr>
        <p:txBody>
          <a:bodyPr vert="horz" lIns="90000" tIns="0" rIns="9000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December 2015</a:t>
            </a:r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69360"/>
            <a:ext cx="2895600" cy="216024"/>
          </a:xfrm>
          <a:prstGeom prst="rect">
            <a:avLst/>
          </a:prstGeom>
        </p:spPr>
        <p:txBody>
          <a:bodyPr vert="horz" lIns="90000" tIns="0" rIns="9000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4904" y="6669360"/>
            <a:ext cx="2133600" cy="216024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FD5B0C-E13F-4E8A-89B3-C7947FC10B15}" type="slidenum">
              <a:rPr lang="en-SG" smtClean="0"/>
              <a:pPr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76447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0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0.png"/><Relationship Id="rId5" Type="http://schemas.openxmlformats.org/officeDocument/2006/relationships/image" Target="../media/image80.png"/><Relationship Id="rId10" Type="http://schemas.openxmlformats.org/officeDocument/2006/relationships/image" Target="../media/image131.png"/><Relationship Id="rId4" Type="http://schemas.openxmlformats.org/officeDocument/2006/relationships/image" Target="../media/image111.png"/><Relationship Id="rId9" Type="http://schemas.openxmlformats.org/officeDocument/2006/relationships/image" Target="../media/image1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0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13" Type="http://schemas.openxmlformats.org/officeDocument/2006/relationships/image" Target="../media/image260.png"/><Relationship Id="rId26" Type="http://schemas.openxmlformats.org/officeDocument/2006/relationships/image" Target="../media/image390.png"/><Relationship Id="rId3" Type="http://schemas.openxmlformats.org/officeDocument/2006/relationships/image" Target="../media/image160.png"/><Relationship Id="rId34" Type="http://schemas.openxmlformats.org/officeDocument/2006/relationships/image" Target="../media/image470.png"/><Relationship Id="rId7" Type="http://schemas.openxmlformats.org/officeDocument/2006/relationships/image" Target="../media/image200.png"/><Relationship Id="rId12" Type="http://schemas.openxmlformats.org/officeDocument/2006/relationships/image" Target="../media/image250.png"/><Relationship Id="rId17" Type="http://schemas.openxmlformats.org/officeDocument/2006/relationships/image" Target="../media/image300.png"/><Relationship Id="rId25" Type="http://schemas.openxmlformats.org/officeDocument/2006/relationships/image" Target="../media/image380.png"/><Relationship Id="rId33" Type="http://schemas.openxmlformats.org/officeDocument/2006/relationships/image" Target="../media/image460.png"/><Relationship Id="rId16" Type="http://schemas.openxmlformats.org/officeDocument/2006/relationships/image" Target="../media/image290.png"/><Relationship Id="rId29" Type="http://schemas.openxmlformats.org/officeDocument/2006/relationships/image" Target="../media/image4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0.png"/><Relationship Id="rId11" Type="http://schemas.openxmlformats.org/officeDocument/2006/relationships/image" Target="../media/image240.png"/><Relationship Id="rId24" Type="http://schemas.openxmlformats.org/officeDocument/2006/relationships/image" Target="../media/image370.png"/><Relationship Id="rId32" Type="http://schemas.openxmlformats.org/officeDocument/2006/relationships/image" Target="../media/image450.png"/><Relationship Id="rId5" Type="http://schemas.openxmlformats.org/officeDocument/2006/relationships/image" Target="../media/image201.png"/><Relationship Id="rId15" Type="http://schemas.openxmlformats.org/officeDocument/2006/relationships/image" Target="../media/image280.png"/><Relationship Id="rId23" Type="http://schemas.openxmlformats.org/officeDocument/2006/relationships/image" Target="../media/image360.png"/><Relationship Id="rId28" Type="http://schemas.openxmlformats.org/officeDocument/2006/relationships/image" Target="../media/image410.png"/><Relationship Id="rId10" Type="http://schemas.openxmlformats.org/officeDocument/2006/relationships/image" Target="../media/image230.png"/><Relationship Id="rId19" Type="http://schemas.openxmlformats.org/officeDocument/2006/relationships/image" Target="../media/image320.png"/><Relationship Id="rId31" Type="http://schemas.openxmlformats.org/officeDocument/2006/relationships/image" Target="../media/image440.png"/><Relationship Id="rId4" Type="http://schemas.openxmlformats.org/officeDocument/2006/relationships/image" Target="../media/image170.png"/><Relationship Id="rId9" Type="http://schemas.openxmlformats.org/officeDocument/2006/relationships/image" Target="../media/image220.png"/><Relationship Id="rId14" Type="http://schemas.openxmlformats.org/officeDocument/2006/relationships/image" Target="../media/image270.png"/><Relationship Id="rId22" Type="http://schemas.openxmlformats.org/officeDocument/2006/relationships/image" Target="../media/image350.png"/><Relationship Id="rId27" Type="http://schemas.openxmlformats.org/officeDocument/2006/relationships/image" Target="../media/image400.png"/><Relationship Id="rId30" Type="http://schemas.openxmlformats.org/officeDocument/2006/relationships/image" Target="../media/image430.png"/><Relationship Id="rId35" Type="http://schemas.openxmlformats.org/officeDocument/2006/relationships/image" Target="../media/image48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SG" dirty="0"/>
              <a:t>Jointly </a:t>
            </a:r>
            <a:r>
              <a:rPr lang="en-SG" dirty="0" err="1"/>
              <a:t>Modeling</a:t>
            </a:r>
            <a:r>
              <a:rPr lang="en-SG" dirty="0"/>
              <a:t> Topics, Events and User Interests on Twitter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3764632"/>
            <a:ext cx="7560840" cy="1752600"/>
          </a:xfrm>
        </p:spPr>
        <p:txBody>
          <a:bodyPr>
            <a:normAutofit fontScale="85000" lnSpcReduction="20000"/>
          </a:bodyPr>
          <a:lstStyle/>
          <a:p>
            <a:pPr lvl="0" fontAlgn="base">
              <a:spcAft>
                <a:spcPct val="0"/>
              </a:spcAft>
              <a:defRPr/>
            </a:pPr>
            <a:endParaRPr lang="en-US" sz="2400" kern="0" dirty="0" smtClean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</a:endParaRPr>
          </a:p>
          <a:p>
            <a:pPr lvl="0" fontAlgn="base">
              <a:spcAft>
                <a:spcPct val="0"/>
              </a:spcAft>
              <a:defRPr/>
            </a:pPr>
            <a:r>
              <a:rPr lang="en-US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Qiming Diao		Jing Jiang</a:t>
            </a:r>
          </a:p>
          <a:p>
            <a:pPr lvl="0" fontAlgn="base">
              <a:spcAft>
                <a:spcPct val="0"/>
              </a:spcAft>
              <a:defRPr/>
            </a:pPr>
            <a:endParaRPr lang="en-US" sz="2400" kern="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</a:endParaRPr>
          </a:p>
          <a:p>
            <a:pPr lvl="0" fontAlgn="base"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School of Information Systems</a:t>
            </a:r>
          </a:p>
          <a:p>
            <a:pPr lvl="0" fontAlgn="base"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Singapore </a:t>
            </a:r>
            <a:r>
              <a:rPr lang="en-US" sz="2400" kern="0" dirty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Management </a:t>
            </a:r>
            <a:r>
              <a:rPr lang="en-US" sz="2400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Calibri" pitchFamily="34" charset="0"/>
              </a:rPr>
              <a:t>University</a:t>
            </a:r>
            <a:endParaRPr lang="en-US" sz="2400" kern="0" dirty="0">
              <a:solidFill>
                <a:srgbClr val="000000">
                  <a:lumMod val="95000"/>
                  <a:lumOff val="5000"/>
                </a:srgbClr>
              </a:solidFill>
              <a:latin typeface="Calibri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5715000"/>
            <a:ext cx="300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535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Recurrent Chinese Restaurant Process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10</a:t>
            </a:fld>
            <a:endParaRPr lang="en-SG"/>
          </a:p>
        </p:txBody>
      </p:sp>
      <p:sp>
        <p:nvSpPr>
          <p:cNvPr id="6" name="椭圆 99"/>
          <p:cNvSpPr/>
          <p:nvPr/>
        </p:nvSpPr>
        <p:spPr>
          <a:xfrm>
            <a:off x="3906107" y="4094925"/>
            <a:ext cx="1723031" cy="9077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椭圆 82"/>
          <p:cNvSpPr/>
          <p:nvPr/>
        </p:nvSpPr>
        <p:spPr>
          <a:xfrm>
            <a:off x="809778" y="3092545"/>
            <a:ext cx="1723031" cy="9077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椭圆 81"/>
          <p:cNvSpPr/>
          <p:nvPr/>
        </p:nvSpPr>
        <p:spPr>
          <a:xfrm>
            <a:off x="790454" y="1107020"/>
            <a:ext cx="1723031" cy="9077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组合 50"/>
          <p:cNvGrpSpPr/>
          <p:nvPr/>
        </p:nvGrpSpPr>
        <p:grpSpPr>
          <a:xfrm>
            <a:off x="4062467" y="5384418"/>
            <a:ext cx="1374511" cy="748168"/>
            <a:chOff x="3789526" y="5885102"/>
            <a:chExt cx="1374511" cy="748168"/>
          </a:xfrm>
        </p:grpSpPr>
        <p:sp>
          <p:nvSpPr>
            <p:cNvPr id="10" name="折角形 8"/>
            <p:cNvSpPr/>
            <p:nvPr/>
          </p:nvSpPr>
          <p:spPr>
            <a:xfrm>
              <a:off x="4859237" y="5885102"/>
              <a:ext cx="304800" cy="256580"/>
            </a:xfrm>
            <a:prstGeom prst="foldedCorner">
              <a:avLst/>
            </a:prstGeom>
            <a:solidFill>
              <a:srgbClr val="FF0066"/>
            </a:soli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折角形 17"/>
            <p:cNvSpPr/>
            <p:nvPr/>
          </p:nvSpPr>
          <p:spPr>
            <a:xfrm>
              <a:off x="3789526" y="6007358"/>
              <a:ext cx="304800" cy="256580"/>
            </a:xfrm>
            <a:prstGeom prst="foldedCorner">
              <a:avLst/>
            </a:prstGeom>
            <a:solidFill>
              <a:srgbClr val="0000FF"/>
            </a:soli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折角形 18"/>
            <p:cNvSpPr/>
            <p:nvPr/>
          </p:nvSpPr>
          <p:spPr>
            <a:xfrm>
              <a:off x="4342282" y="6036788"/>
              <a:ext cx="304800" cy="256580"/>
            </a:xfrm>
            <a:prstGeom prst="foldedCorner">
              <a:avLst/>
            </a:prstGeom>
            <a:solidFill>
              <a:srgbClr val="FFFF00"/>
            </a:soli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07891" y="6263938"/>
              <a:ext cx="477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065673" y="6079098"/>
            <a:ext cx="115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+mn-lt"/>
              </a:rPr>
              <a:t>t-1</a:t>
            </a:r>
            <a:endParaRPr lang="en-US" sz="2400" i="1" dirty="0">
              <a:latin typeface="+mn-lt"/>
            </a:endParaRPr>
          </a:p>
        </p:txBody>
      </p:sp>
      <p:grpSp>
        <p:nvGrpSpPr>
          <p:cNvPr id="15" name="组合 48"/>
          <p:cNvGrpSpPr/>
          <p:nvPr/>
        </p:nvGrpSpPr>
        <p:grpSpPr>
          <a:xfrm>
            <a:off x="6871657" y="5279524"/>
            <a:ext cx="1419413" cy="812011"/>
            <a:chOff x="3789526" y="5821259"/>
            <a:chExt cx="1419413" cy="812011"/>
          </a:xfrm>
        </p:grpSpPr>
        <p:sp>
          <p:nvSpPr>
            <p:cNvPr id="16" name="折角形 53"/>
            <p:cNvSpPr/>
            <p:nvPr/>
          </p:nvSpPr>
          <p:spPr>
            <a:xfrm>
              <a:off x="4904139" y="6040303"/>
              <a:ext cx="304800" cy="256580"/>
            </a:xfrm>
            <a:prstGeom prst="foldedCorner">
              <a:avLst/>
            </a:prstGeom>
            <a:solidFill>
              <a:srgbClr val="A50021"/>
            </a:soli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折角形 55"/>
            <p:cNvSpPr/>
            <p:nvPr/>
          </p:nvSpPr>
          <p:spPr>
            <a:xfrm>
              <a:off x="3789526" y="6007358"/>
              <a:ext cx="304800" cy="256580"/>
            </a:xfrm>
            <a:prstGeom prst="foldedCorner">
              <a:avLst/>
            </a:prstGeom>
            <a:solidFill>
              <a:srgbClr val="0070C0"/>
            </a:soli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折角形 56"/>
            <p:cNvSpPr/>
            <p:nvPr/>
          </p:nvSpPr>
          <p:spPr>
            <a:xfrm>
              <a:off x="4255843" y="5821259"/>
              <a:ext cx="304800" cy="256580"/>
            </a:xfrm>
            <a:prstGeom prst="foldedCorner">
              <a:avLst/>
            </a:prstGeom>
            <a:solidFill>
              <a:srgbClr val="FFFF66"/>
            </a:soli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07891" y="6263938"/>
              <a:ext cx="477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764759" y="6091158"/>
            <a:ext cx="115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+mn-lt"/>
              </a:rPr>
              <a:t>t</a:t>
            </a:r>
            <a:r>
              <a:rPr lang="en-US" sz="2400" i="1" dirty="0" smtClean="0">
                <a:latin typeface="+mn-lt"/>
              </a:rPr>
              <a:t>+1</a:t>
            </a:r>
            <a:endParaRPr lang="en-US" sz="2400" i="1" dirty="0">
              <a:latin typeface="+mn-lt"/>
            </a:endParaRPr>
          </a:p>
        </p:txBody>
      </p:sp>
      <p:grpSp>
        <p:nvGrpSpPr>
          <p:cNvPr id="21" name="组合 60"/>
          <p:cNvGrpSpPr/>
          <p:nvPr/>
        </p:nvGrpSpPr>
        <p:grpSpPr>
          <a:xfrm>
            <a:off x="315043" y="4906249"/>
            <a:ext cx="2522566" cy="1268036"/>
            <a:chOff x="2765940" y="5365234"/>
            <a:chExt cx="2522566" cy="1268036"/>
          </a:xfrm>
        </p:grpSpPr>
        <p:sp>
          <p:nvSpPr>
            <p:cNvPr id="22" name="折角形 61"/>
            <p:cNvSpPr/>
            <p:nvPr/>
          </p:nvSpPr>
          <p:spPr>
            <a:xfrm>
              <a:off x="4983706" y="5829263"/>
              <a:ext cx="304800" cy="256580"/>
            </a:xfrm>
            <a:prstGeom prst="foldedCorner">
              <a:avLst/>
            </a:prstGeom>
            <a:solidFill>
              <a:srgbClr val="FF3300"/>
            </a:soli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折角形 62"/>
            <p:cNvSpPr/>
            <p:nvPr/>
          </p:nvSpPr>
          <p:spPr>
            <a:xfrm>
              <a:off x="4467366" y="5572683"/>
              <a:ext cx="304800" cy="256580"/>
            </a:xfrm>
            <a:prstGeom prst="foldedCorner">
              <a:avLst/>
            </a:prstGeom>
            <a:solidFill>
              <a:srgbClr val="FF0066"/>
            </a:soli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折角形 63"/>
            <p:cNvSpPr/>
            <p:nvPr/>
          </p:nvSpPr>
          <p:spPr>
            <a:xfrm>
              <a:off x="3914631" y="5365234"/>
              <a:ext cx="304800" cy="256580"/>
            </a:xfrm>
            <a:prstGeom prst="foldedCorner">
              <a:avLst/>
            </a:prstGeom>
            <a:solidFill>
              <a:srgbClr val="A50021"/>
            </a:soli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折角形 64"/>
            <p:cNvSpPr/>
            <p:nvPr/>
          </p:nvSpPr>
          <p:spPr>
            <a:xfrm>
              <a:off x="4351360" y="6007358"/>
              <a:ext cx="304800" cy="256580"/>
            </a:xfrm>
            <a:prstGeom prst="foldedCorner">
              <a:avLst/>
            </a:prstGeom>
            <a:solidFill>
              <a:srgbClr val="00B050"/>
            </a:soli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折角形 65"/>
            <p:cNvSpPr/>
            <p:nvPr/>
          </p:nvSpPr>
          <p:spPr>
            <a:xfrm>
              <a:off x="3789526" y="6007358"/>
              <a:ext cx="304800" cy="256580"/>
            </a:xfrm>
            <a:prstGeom prst="foldedCorner">
              <a:avLst/>
            </a:prstGeom>
            <a:solidFill>
              <a:srgbClr val="0070C0"/>
            </a:soli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折角形 66"/>
            <p:cNvSpPr/>
            <p:nvPr/>
          </p:nvSpPr>
          <p:spPr>
            <a:xfrm>
              <a:off x="3464255" y="5548573"/>
              <a:ext cx="304800" cy="256580"/>
            </a:xfrm>
            <a:prstGeom prst="foldedCorner">
              <a:avLst/>
            </a:prstGeom>
            <a:solidFill>
              <a:srgbClr val="007A37"/>
            </a:soli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07891" y="6263938"/>
              <a:ext cx="477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5940" y="6145810"/>
              <a:ext cx="1130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+mn-lt"/>
                </a:rPr>
                <a:t>i</a:t>
              </a:r>
              <a:r>
                <a:rPr lang="en-US" sz="2400" dirty="0" smtClean="0">
                  <a:latin typeface="+mn-lt"/>
                </a:rPr>
                <a:t>tems:</a:t>
              </a:r>
              <a:endParaRPr lang="en-US" sz="2400" dirty="0">
                <a:latin typeface="+mn-lt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923737" y="6091535"/>
            <a:ext cx="1155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+mn-lt"/>
              </a:rPr>
              <a:t>t</a:t>
            </a:r>
            <a:endParaRPr lang="en-US" sz="2400" i="1" dirty="0">
              <a:latin typeface="+mn-lt"/>
            </a:endParaRPr>
          </a:p>
        </p:txBody>
      </p:sp>
      <p:cxnSp>
        <p:nvCxnSpPr>
          <p:cNvPr id="31" name="直接连接符 70"/>
          <p:cNvCxnSpPr/>
          <p:nvPr/>
        </p:nvCxnSpPr>
        <p:spPr>
          <a:xfrm>
            <a:off x="3124200" y="1335626"/>
            <a:ext cx="0" cy="4421611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直接连接符 71"/>
          <p:cNvCxnSpPr/>
          <p:nvPr/>
        </p:nvCxnSpPr>
        <p:spPr>
          <a:xfrm>
            <a:off x="6172200" y="1300592"/>
            <a:ext cx="0" cy="4504361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椭圆 74"/>
          <p:cNvSpPr/>
          <p:nvPr/>
        </p:nvSpPr>
        <p:spPr>
          <a:xfrm>
            <a:off x="809778" y="2133601"/>
            <a:ext cx="1723031" cy="9077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折角形 75"/>
          <p:cNvSpPr/>
          <p:nvPr/>
        </p:nvSpPr>
        <p:spPr>
          <a:xfrm>
            <a:off x="1426210" y="1621980"/>
            <a:ext cx="304800" cy="256580"/>
          </a:xfrm>
          <a:prstGeom prst="foldedCorner">
            <a:avLst/>
          </a:prstGeom>
          <a:solidFill>
            <a:srgbClr val="FF3300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折角形 76"/>
          <p:cNvSpPr/>
          <p:nvPr/>
        </p:nvSpPr>
        <p:spPr>
          <a:xfrm>
            <a:off x="1605920" y="1263155"/>
            <a:ext cx="304800" cy="256580"/>
          </a:xfrm>
          <a:prstGeom prst="foldedCorner">
            <a:avLst/>
          </a:prstGeom>
          <a:solidFill>
            <a:srgbClr val="FF0066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折角形 77"/>
          <p:cNvSpPr/>
          <p:nvPr/>
        </p:nvSpPr>
        <p:spPr>
          <a:xfrm>
            <a:off x="1019628" y="1304327"/>
            <a:ext cx="304800" cy="256580"/>
          </a:xfrm>
          <a:prstGeom prst="foldedCorner">
            <a:avLst/>
          </a:prstGeom>
          <a:solidFill>
            <a:srgbClr val="A50021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折角形 78"/>
          <p:cNvSpPr/>
          <p:nvPr/>
        </p:nvSpPr>
        <p:spPr>
          <a:xfrm>
            <a:off x="1651970" y="2533548"/>
            <a:ext cx="304800" cy="256580"/>
          </a:xfrm>
          <a:prstGeom prst="foldedCorner">
            <a:avLst/>
          </a:prstGeom>
          <a:solidFill>
            <a:srgbClr val="00B050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折角形 79"/>
          <p:cNvSpPr/>
          <p:nvPr/>
        </p:nvSpPr>
        <p:spPr>
          <a:xfrm>
            <a:off x="1518893" y="3363429"/>
            <a:ext cx="304800" cy="256580"/>
          </a:xfrm>
          <a:prstGeom prst="foldedCorner">
            <a:avLst/>
          </a:prstGeom>
          <a:solidFill>
            <a:srgbClr val="0070C0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折角形 80"/>
          <p:cNvSpPr/>
          <p:nvPr/>
        </p:nvSpPr>
        <p:spPr>
          <a:xfrm>
            <a:off x="1165755" y="2515260"/>
            <a:ext cx="304800" cy="256580"/>
          </a:xfrm>
          <a:prstGeom prst="foldedCorner">
            <a:avLst/>
          </a:prstGeom>
          <a:solidFill>
            <a:srgbClr val="007A37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右箭头 11"/>
          <p:cNvSpPr/>
          <p:nvPr/>
        </p:nvSpPr>
        <p:spPr>
          <a:xfrm>
            <a:off x="2777896" y="923494"/>
            <a:ext cx="829096" cy="53352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右弧形箭头 12"/>
          <p:cNvSpPr/>
          <p:nvPr/>
        </p:nvSpPr>
        <p:spPr>
          <a:xfrm rot="10800000">
            <a:off x="224410" y="2429521"/>
            <a:ext cx="494736" cy="2978291"/>
          </a:xfrm>
          <a:prstGeom prst="curvedLeftArrow">
            <a:avLst>
              <a:gd name="adj1" fmla="val 10756"/>
              <a:gd name="adj2" fmla="val 50000"/>
              <a:gd name="adj3" fmla="val 25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椭圆 83"/>
          <p:cNvSpPr/>
          <p:nvPr/>
        </p:nvSpPr>
        <p:spPr>
          <a:xfrm>
            <a:off x="3850937" y="3092545"/>
            <a:ext cx="1723031" cy="9077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椭圆 84"/>
          <p:cNvSpPr/>
          <p:nvPr/>
        </p:nvSpPr>
        <p:spPr>
          <a:xfrm>
            <a:off x="3896987" y="1116526"/>
            <a:ext cx="1723031" cy="9077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椭圆 85"/>
          <p:cNvSpPr/>
          <p:nvPr/>
        </p:nvSpPr>
        <p:spPr>
          <a:xfrm>
            <a:off x="3923738" y="2095682"/>
            <a:ext cx="1723031" cy="9077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折角形 86"/>
          <p:cNvSpPr/>
          <p:nvPr/>
        </p:nvSpPr>
        <p:spPr>
          <a:xfrm>
            <a:off x="4532743" y="1631486"/>
            <a:ext cx="304800" cy="256580"/>
          </a:xfrm>
          <a:prstGeom prst="foldedCorner">
            <a:avLst/>
          </a:prstGeom>
          <a:solidFill>
            <a:srgbClr val="FF3300"/>
          </a:solidFill>
          <a:ln w="22225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折角形 87"/>
          <p:cNvSpPr/>
          <p:nvPr/>
        </p:nvSpPr>
        <p:spPr>
          <a:xfrm>
            <a:off x="4712453" y="1272661"/>
            <a:ext cx="304800" cy="256580"/>
          </a:xfrm>
          <a:prstGeom prst="foldedCorner">
            <a:avLst/>
          </a:prstGeom>
          <a:solidFill>
            <a:srgbClr val="FF0066"/>
          </a:solidFill>
          <a:ln w="22225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折角形 88"/>
          <p:cNvSpPr/>
          <p:nvPr/>
        </p:nvSpPr>
        <p:spPr>
          <a:xfrm>
            <a:off x="4126161" y="1313833"/>
            <a:ext cx="304800" cy="256580"/>
          </a:xfrm>
          <a:prstGeom prst="foldedCorner">
            <a:avLst/>
          </a:prstGeom>
          <a:solidFill>
            <a:srgbClr val="A50021"/>
          </a:solidFill>
          <a:ln w="22225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折角形 89"/>
          <p:cNvSpPr/>
          <p:nvPr/>
        </p:nvSpPr>
        <p:spPr>
          <a:xfrm>
            <a:off x="4765930" y="2495629"/>
            <a:ext cx="304800" cy="256580"/>
          </a:xfrm>
          <a:prstGeom prst="foldedCorner">
            <a:avLst/>
          </a:prstGeom>
          <a:solidFill>
            <a:srgbClr val="00B050"/>
          </a:solidFill>
          <a:ln w="22225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折角形 90"/>
          <p:cNvSpPr/>
          <p:nvPr/>
        </p:nvSpPr>
        <p:spPr>
          <a:xfrm>
            <a:off x="4560052" y="3363429"/>
            <a:ext cx="304800" cy="256580"/>
          </a:xfrm>
          <a:prstGeom prst="foldedCorner">
            <a:avLst/>
          </a:prstGeom>
          <a:solidFill>
            <a:srgbClr val="0070C0"/>
          </a:solidFill>
          <a:ln w="22225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折角形 91"/>
          <p:cNvSpPr/>
          <p:nvPr/>
        </p:nvSpPr>
        <p:spPr>
          <a:xfrm>
            <a:off x="4279715" y="2477341"/>
            <a:ext cx="304800" cy="256580"/>
          </a:xfrm>
          <a:prstGeom prst="foldedCorner">
            <a:avLst/>
          </a:prstGeom>
          <a:solidFill>
            <a:srgbClr val="007A37"/>
          </a:solidFill>
          <a:ln w="22225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右弧形箭头 92"/>
          <p:cNvSpPr/>
          <p:nvPr/>
        </p:nvSpPr>
        <p:spPr>
          <a:xfrm rot="10800000">
            <a:off x="3429001" y="2429520"/>
            <a:ext cx="494736" cy="2978291"/>
          </a:xfrm>
          <a:prstGeom prst="curvedLeftArrow">
            <a:avLst>
              <a:gd name="adj1" fmla="val 10756"/>
              <a:gd name="adj2" fmla="val 50000"/>
              <a:gd name="adj3" fmla="val 25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折角形 95"/>
          <p:cNvSpPr/>
          <p:nvPr/>
        </p:nvSpPr>
        <p:spPr>
          <a:xfrm>
            <a:off x="5124150" y="1554262"/>
            <a:ext cx="304800" cy="256580"/>
          </a:xfrm>
          <a:prstGeom prst="foldedCorner">
            <a:avLst/>
          </a:prstGeom>
          <a:solidFill>
            <a:srgbClr val="FF0066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折角形 96"/>
          <p:cNvSpPr/>
          <p:nvPr/>
        </p:nvSpPr>
        <p:spPr>
          <a:xfrm>
            <a:off x="4147753" y="3491719"/>
            <a:ext cx="304800" cy="256580"/>
          </a:xfrm>
          <a:prstGeom prst="foldedCorner">
            <a:avLst/>
          </a:prstGeom>
          <a:solidFill>
            <a:srgbClr val="0000FF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折角形 97"/>
          <p:cNvSpPr/>
          <p:nvPr/>
        </p:nvSpPr>
        <p:spPr>
          <a:xfrm>
            <a:off x="4541862" y="4353845"/>
            <a:ext cx="304800" cy="256580"/>
          </a:xfrm>
          <a:prstGeom prst="foldedCorner">
            <a:avLst/>
          </a:prstGeom>
          <a:solidFill>
            <a:srgbClr val="FFFF00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直接连接符 14"/>
          <p:cNvCxnSpPr/>
          <p:nvPr/>
        </p:nvCxnSpPr>
        <p:spPr>
          <a:xfrm>
            <a:off x="3923737" y="2001272"/>
            <a:ext cx="1723032" cy="10401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100"/>
          <p:cNvCxnSpPr/>
          <p:nvPr/>
        </p:nvCxnSpPr>
        <p:spPr>
          <a:xfrm flipH="1">
            <a:off x="3923738" y="2039191"/>
            <a:ext cx="1723030" cy="96426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右箭头 101"/>
          <p:cNvSpPr/>
          <p:nvPr/>
        </p:nvSpPr>
        <p:spPr>
          <a:xfrm>
            <a:off x="5823066" y="879510"/>
            <a:ext cx="724455" cy="51496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椭圆 102"/>
          <p:cNvSpPr/>
          <p:nvPr/>
        </p:nvSpPr>
        <p:spPr>
          <a:xfrm>
            <a:off x="6879681" y="1116526"/>
            <a:ext cx="1723031" cy="9077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折角形 103"/>
          <p:cNvSpPr/>
          <p:nvPr/>
        </p:nvSpPr>
        <p:spPr>
          <a:xfrm>
            <a:off x="8106844" y="1554262"/>
            <a:ext cx="304800" cy="256580"/>
          </a:xfrm>
          <a:prstGeom prst="foldedCorner">
            <a:avLst/>
          </a:prstGeom>
          <a:solidFill>
            <a:srgbClr val="FF0066"/>
          </a:solidFill>
          <a:ln w="22225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椭圆 104"/>
          <p:cNvSpPr/>
          <p:nvPr/>
        </p:nvSpPr>
        <p:spPr>
          <a:xfrm>
            <a:off x="6871657" y="3098885"/>
            <a:ext cx="1723031" cy="9077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折角形 105"/>
          <p:cNvSpPr/>
          <p:nvPr/>
        </p:nvSpPr>
        <p:spPr>
          <a:xfrm>
            <a:off x="7168473" y="3498059"/>
            <a:ext cx="304800" cy="256580"/>
          </a:xfrm>
          <a:prstGeom prst="foldedCorner">
            <a:avLst/>
          </a:prstGeom>
          <a:solidFill>
            <a:srgbClr val="0000FF"/>
          </a:solidFill>
          <a:ln w="22225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椭圆 106"/>
          <p:cNvSpPr/>
          <p:nvPr/>
        </p:nvSpPr>
        <p:spPr>
          <a:xfrm>
            <a:off x="6871657" y="4094925"/>
            <a:ext cx="1723031" cy="90777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折角形 107"/>
          <p:cNvSpPr/>
          <p:nvPr/>
        </p:nvSpPr>
        <p:spPr>
          <a:xfrm>
            <a:off x="7507412" y="4353845"/>
            <a:ext cx="304800" cy="256580"/>
          </a:xfrm>
          <a:prstGeom prst="foldedCorner">
            <a:avLst/>
          </a:prstGeom>
          <a:solidFill>
            <a:srgbClr val="FFFF00"/>
          </a:solidFill>
          <a:ln w="22225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右弧形箭头 108"/>
          <p:cNvSpPr/>
          <p:nvPr/>
        </p:nvSpPr>
        <p:spPr>
          <a:xfrm rot="10800000">
            <a:off x="6300154" y="2384324"/>
            <a:ext cx="494736" cy="2978291"/>
          </a:xfrm>
          <a:prstGeom prst="curvedLeftArrow">
            <a:avLst>
              <a:gd name="adj1" fmla="val 10756"/>
              <a:gd name="adj2" fmla="val 50000"/>
              <a:gd name="adj3" fmla="val 25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折角形 109"/>
          <p:cNvSpPr/>
          <p:nvPr/>
        </p:nvSpPr>
        <p:spPr>
          <a:xfrm>
            <a:off x="7728086" y="3247512"/>
            <a:ext cx="304800" cy="256580"/>
          </a:xfrm>
          <a:prstGeom prst="foldedCorner">
            <a:avLst/>
          </a:prstGeom>
          <a:solidFill>
            <a:srgbClr val="0070C0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折角形 110"/>
          <p:cNvSpPr/>
          <p:nvPr/>
        </p:nvSpPr>
        <p:spPr>
          <a:xfrm>
            <a:off x="7920270" y="4610425"/>
            <a:ext cx="304800" cy="256580"/>
          </a:xfrm>
          <a:prstGeom prst="foldedCorner">
            <a:avLst/>
          </a:prstGeom>
          <a:solidFill>
            <a:srgbClr val="FFFF66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折角形 112"/>
          <p:cNvSpPr/>
          <p:nvPr/>
        </p:nvSpPr>
        <p:spPr>
          <a:xfrm>
            <a:off x="7522284" y="1323274"/>
            <a:ext cx="304800" cy="256580"/>
          </a:xfrm>
          <a:prstGeom prst="foldedCorner">
            <a:avLst/>
          </a:prstGeom>
          <a:solidFill>
            <a:srgbClr val="A50021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直接连接符 23"/>
          <p:cNvCxnSpPr>
            <a:stCxn id="8" idx="6"/>
            <a:endCxn id="43" idx="2"/>
          </p:cNvCxnSpPr>
          <p:nvPr/>
        </p:nvCxnSpPr>
        <p:spPr>
          <a:xfrm>
            <a:off x="2513485" y="1560907"/>
            <a:ext cx="1383502" cy="9506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直接连接符 113"/>
          <p:cNvCxnSpPr>
            <a:stCxn id="43" idx="6"/>
            <a:endCxn id="58" idx="2"/>
          </p:cNvCxnSpPr>
          <p:nvPr/>
        </p:nvCxnSpPr>
        <p:spPr>
          <a:xfrm>
            <a:off x="5620018" y="1570413"/>
            <a:ext cx="1259663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直接连接符 118"/>
          <p:cNvCxnSpPr>
            <a:stCxn id="6" idx="6"/>
            <a:endCxn id="62" idx="2"/>
          </p:cNvCxnSpPr>
          <p:nvPr/>
        </p:nvCxnSpPr>
        <p:spPr>
          <a:xfrm>
            <a:off x="5629138" y="4548812"/>
            <a:ext cx="1242519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直接连接符 121"/>
          <p:cNvCxnSpPr>
            <a:stCxn id="7" idx="6"/>
            <a:endCxn id="42" idx="2"/>
          </p:cNvCxnSpPr>
          <p:nvPr/>
        </p:nvCxnSpPr>
        <p:spPr>
          <a:xfrm>
            <a:off x="2532809" y="3546432"/>
            <a:ext cx="1318128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直接连接符 125"/>
          <p:cNvCxnSpPr>
            <a:stCxn id="42" idx="6"/>
            <a:endCxn id="60" idx="2"/>
          </p:cNvCxnSpPr>
          <p:nvPr/>
        </p:nvCxnSpPr>
        <p:spPr>
          <a:xfrm>
            <a:off x="5573968" y="3546432"/>
            <a:ext cx="1297689" cy="634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60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Recurrent Chinese Restaurant Process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11</a:t>
            </a:fld>
            <a:endParaRPr lang="en-SG"/>
          </a:p>
        </p:txBody>
      </p:sp>
      <p:sp>
        <p:nvSpPr>
          <p:cNvPr id="6" name="灯片编号占位符 3"/>
          <p:cNvSpPr txBox="1">
            <a:spLocks/>
          </p:cNvSpPr>
          <p:nvPr/>
        </p:nvSpPr>
        <p:spPr>
          <a:xfrm>
            <a:off x="7708900" y="2728913"/>
            <a:ext cx="1295400" cy="2286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C7F7B3A-F18E-48E7-866E-80CDF83B10D3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7" name="TextBox 6"/>
          <p:cNvSpPr txBox="1"/>
          <p:nvPr/>
        </p:nvSpPr>
        <p:spPr>
          <a:xfrm>
            <a:off x="7772400" y="1600200"/>
            <a:ext cx="130492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Events on date </a:t>
            </a:r>
            <a:r>
              <a:rPr lang="en-US" i="1" dirty="0" smtClean="0"/>
              <a:t>t-1</a:t>
            </a:r>
          </a:p>
          <a:p>
            <a:endParaRPr lang="en-US" i="1" dirty="0"/>
          </a:p>
        </p:txBody>
      </p:sp>
      <p:sp>
        <p:nvSpPr>
          <p:cNvPr id="8" name="Rectangle 85"/>
          <p:cNvSpPr/>
          <p:nvPr/>
        </p:nvSpPr>
        <p:spPr>
          <a:xfrm>
            <a:off x="247649" y="1447800"/>
            <a:ext cx="7524751" cy="120015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SG" altLang="zh-CN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62875" y="3014960"/>
            <a:ext cx="130492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Events on date </a:t>
            </a:r>
            <a:r>
              <a:rPr lang="en-US" i="1" dirty="0" smtClean="0"/>
              <a:t>t</a:t>
            </a:r>
          </a:p>
          <a:p>
            <a:endParaRPr lang="en-US" i="1" dirty="0"/>
          </a:p>
        </p:txBody>
      </p:sp>
      <p:sp>
        <p:nvSpPr>
          <p:cNvPr id="10" name="Rectangle 85"/>
          <p:cNvSpPr/>
          <p:nvPr/>
        </p:nvSpPr>
        <p:spPr>
          <a:xfrm>
            <a:off x="257175" y="2838450"/>
            <a:ext cx="7505700" cy="127635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SG" altLang="zh-CN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1" name="椭圆 8"/>
          <p:cNvSpPr/>
          <p:nvPr/>
        </p:nvSpPr>
        <p:spPr>
          <a:xfrm>
            <a:off x="828675" y="307211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Super bowl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椭圆 9"/>
          <p:cNvSpPr/>
          <p:nvPr/>
        </p:nvSpPr>
        <p:spPr>
          <a:xfrm>
            <a:off x="838200" y="170557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Super bowl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椭圆 10"/>
          <p:cNvSpPr/>
          <p:nvPr/>
        </p:nvSpPr>
        <p:spPr>
          <a:xfrm>
            <a:off x="2667000" y="164336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B050"/>
                </a:solidFill>
              </a:rPr>
              <a:t>C</a:t>
            </a:r>
            <a:r>
              <a:rPr lang="en-US" altLang="zh-CN" dirty="0" smtClean="0">
                <a:solidFill>
                  <a:srgbClr val="00B050"/>
                </a:solidFill>
              </a:rPr>
              <a:t>oncert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椭圆 11"/>
          <p:cNvSpPr/>
          <p:nvPr/>
        </p:nvSpPr>
        <p:spPr>
          <a:xfrm>
            <a:off x="4495800" y="165735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Traffic accident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椭圆 12"/>
          <p:cNvSpPr/>
          <p:nvPr/>
        </p:nvSpPr>
        <p:spPr>
          <a:xfrm>
            <a:off x="2667000" y="307211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B050"/>
                </a:solidFill>
              </a:rPr>
              <a:t>C</a:t>
            </a:r>
            <a:r>
              <a:rPr lang="en-US" altLang="zh-CN" dirty="0" smtClean="0">
                <a:solidFill>
                  <a:srgbClr val="00B050"/>
                </a:solidFill>
              </a:rPr>
              <a:t>oncert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椭圆 13"/>
          <p:cNvSpPr/>
          <p:nvPr/>
        </p:nvSpPr>
        <p:spPr>
          <a:xfrm>
            <a:off x="6172200" y="3033415"/>
            <a:ext cx="1371600" cy="809030"/>
          </a:xfrm>
          <a:prstGeom prst="ellips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Fashion show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7" name="折角形 14"/>
          <p:cNvSpPr/>
          <p:nvPr/>
        </p:nvSpPr>
        <p:spPr>
          <a:xfrm>
            <a:off x="695325" y="2258020"/>
            <a:ext cx="304800" cy="256580"/>
          </a:xfrm>
          <a:prstGeom prst="foldedCorner">
            <a:avLst/>
          </a:prstGeom>
          <a:solidFill>
            <a:schemeClr val="bg1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折角形 15"/>
          <p:cNvSpPr/>
          <p:nvPr/>
        </p:nvSpPr>
        <p:spPr>
          <a:xfrm>
            <a:off x="609600" y="1800820"/>
            <a:ext cx="304800" cy="256580"/>
          </a:xfrm>
          <a:prstGeom prst="foldedCorner">
            <a:avLst/>
          </a:prstGeom>
          <a:solidFill>
            <a:schemeClr val="bg1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折角形 16"/>
          <p:cNvSpPr/>
          <p:nvPr/>
        </p:nvSpPr>
        <p:spPr>
          <a:xfrm>
            <a:off x="1152525" y="1572220"/>
            <a:ext cx="304800" cy="256580"/>
          </a:xfrm>
          <a:prstGeom prst="foldedCorner">
            <a:avLst/>
          </a:prstGeom>
          <a:solidFill>
            <a:schemeClr val="bg1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折角形 19"/>
          <p:cNvSpPr/>
          <p:nvPr/>
        </p:nvSpPr>
        <p:spPr>
          <a:xfrm>
            <a:off x="2714625" y="2266950"/>
            <a:ext cx="304800" cy="256580"/>
          </a:xfrm>
          <a:prstGeom prst="foldedCorner">
            <a:avLst/>
          </a:prstGeom>
          <a:solidFill>
            <a:schemeClr val="bg1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折角形 20"/>
          <p:cNvSpPr/>
          <p:nvPr/>
        </p:nvSpPr>
        <p:spPr>
          <a:xfrm>
            <a:off x="2486025" y="1929110"/>
            <a:ext cx="304800" cy="256580"/>
          </a:xfrm>
          <a:prstGeom prst="foldedCorner">
            <a:avLst/>
          </a:prstGeom>
          <a:solidFill>
            <a:schemeClr val="bg1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椭圆 21"/>
          <p:cNvSpPr/>
          <p:nvPr/>
        </p:nvSpPr>
        <p:spPr>
          <a:xfrm>
            <a:off x="4457700" y="306705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Traffic accident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3" name="折角形 22"/>
          <p:cNvSpPr/>
          <p:nvPr/>
        </p:nvSpPr>
        <p:spPr>
          <a:xfrm>
            <a:off x="4343400" y="2258020"/>
            <a:ext cx="304800" cy="256580"/>
          </a:xfrm>
          <a:prstGeom prst="foldedCorner">
            <a:avLst/>
          </a:prstGeom>
          <a:solidFill>
            <a:schemeClr val="bg1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流程图: 可选过程 25"/>
          <p:cNvSpPr/>
          <p:nvPr/>
        </p:nvSpPr>
        <p:spPr>
          <a:xfrm>
            <a:off x="6189528" y="1488043"/>
            <a:ext cx="1552576" cy="424934"/>
          </a:xfrm>
          <a:prstGeom prst="flowChartAlternate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RCRP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09638" y="4252033"/>
                <a:ext cx="1209675" cy="307777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3</m:t>
                      </m:r>
                      <m:r>
                        <a:rPr lang="en-US" sz="14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638" y="4252033"/>
                <a:ext cx="1209675" cy="30777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81288" y="4257675"/>
                <a:ext cx="1209675" cy="307777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2</m:t>
                      </m:r>
                      <m:r>
                        <a:rPr lang="en-US" sz="1400" b="0" i="1" smtClean="0">
                          <a:latin typeface="Cambria Math"/>
                        </a:rPr>
                        <m:t>+0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288" y="4257675"/>
                <a:ext cx="1209675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76762" y="4248150"/>
                <a:ext cx="1209675" cy="307777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1</m:t>
                      </m:r>
                      <m:r>
                        <a:rPr lang="en-US" sz="1400" b="0" i="1" smtClean="0">
                          <a:latin typeface="Cambria Math"/>
                        </a:rPr>
                        <m:t>+0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762" y="4248150"/>
                <a:ext cx="1209675" cy="30777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253162" y="4248150"/>
                <a:ext cx="1209675" cy="307777"/>
              </a:xfrm>
              <a:prstGeom prst="rect">
                <a:avLst/>
              </a:prstGeom>
              <a:noFill/>
              <a:ln>
                <a:solidFill>
                  <a:srgbClr val="FFFF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3162" y="4248150"/>
                <a:ext cx="1209675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FFFF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折角形 34"/>
          <p:cNvSpPr/>
          <p:nvPr/>
        </p:nvSpPr>
        <p:spPr>
          <a:xfrm>
            <a:off x="1473140" y="5572422"/>
            <a:ext cx="489010" cy="381000"/>
          </a:xfrm>
          <a:prstGeom prst="foldedCorner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直接箭头连接符 37"/>
          <p:cNvCxnSpPr/>
          <p:nvPr/>
        </p:nvCxnSpPr>
        <p:spPr>
          <a:xfrm>
            <a:off x="914400" y="6086475"/>
            <a:ext cx="1752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584295" y="6086475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t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996980" y="5563671"/>
            <a:ext cx="51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962150" y="5584090"/>
            <a:ext cx="51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35" name="曲线连接符 45"/>
          <p:cNvCxnSpPr>
            <a:stCxn id="25" idx="2"/>
            <a:endCxn id="30" idx="0"/>
          </p:cNvCxnSpPr>
          <p:nvPr/>
        </p:nvCxnSpPr>
        <p:spPr>
          <a:xfrm rot="16200000" flipH="1">
            <a:off x="1109754" y="4964531"/>
            <a:ext cx="1012612" cy="203169"/>
          </a:xfrm>
          <a:prstGeom prst="curvedConnector3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曲线连接符 46"/>
          <p:cNvCxnSpPr>
            <a:stCxn id="26" idx="2"/>
            <a:endCxn id="30" idx="0"/>
          </p:cNvCxnSpPr>
          <p:nvPr/>
        </p:nvCxnSpPr>
        <p:spPr>
          <a:xfrm rot="5400000">
            <a:off x="1998401" y="4284697"/>
            <a:ext cx="1006970" cy="1568481"/>
          </a:xfrm>
          <a:prstGeom prst="curvedConnector3">
            <a:avLst>
              <a:gd name="adj1" fmla="val 50000"/>
            </a:avLst>
          </a:prstGeom>
          <a:ln w="19050">
            <a:solidFill>
              <a:srgbClr val="92D050"/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曲线连接符 47"/>
          <p:cNvCxnSpPr>
            <a:stCxn id="27" idx="2"/>
            <a:endCxn id="30" idx="0"/>
          </p:cNvCxnSpPr>
          <p:nvPr/>
        </p:nvCxnSpPr>
        <p:spPr>
          <a:xfrm rot="5400000">
            <a:off x="2941376" y="3332197"/>
            <a:ext cx="1016495" cy="3463955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曲线连接符 48"/>
          <p:cNvCxnSpPr>
            <a:stCxn id="28" idx="2"/>
            <a:endCxn id="30" idx="0"/>
          </p:cNvCxnSpPr>
          <p:nvPr/>
        </p:nvCxnSpPr>
        <p:spPr>
          <a:xfrm rot="5400000">
            <a:off x="3779576" y="2493997"/>
            <a:ext cx="1016495" cy="5140355"/>
          </a:xfrm>
          <a:prstGeom prst="curvedConnector3">
            <a:avLst>
              <a:gd name="adj1" fmla="val 50000"/>
            </a:avLst>
          </a:prstGeom>
          <a:ln w="19050">
            <a:solidFill>
              <a:srgbClr val="FFFF00"/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245156" y="5181008"/>
                <a:ext cx="3527312" cy="5468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r>
                          <a:rPr lang="en-US" sz="2200" i="1">
                            <a:latin typeface="Cambria Math"/>
                          </a:rPr>
                          <m:t>𝑡</m:t>
                        </m:r>
                        <m:r>
                          <a:rPr lang="en-US" sz="2200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𝑘</m:t>
                        </m:r>
                        <m:r>
                          <a:rPr lang="en-US" sz="2200" i="1">
                            <a:latin typeface="Cambria Math"/>
                          </a:rPr>
                          <m:t>,</m:t>
                        </m:r>
                        <m:r>
                          <a:rPr lang="en-US" sz="22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US" sz="2200" i="1">
                            <a:latin typeface="Cambria Math"/>
                          </a:rPr>
                          <m:t>(</m:t>
                        </m:r>
                        <m:r>
                          <a:rPr lang="en-US" sz="2200" i="1">
                            <a:latin typeface="Cambria Math"/>
                          </a:rPr>
                          <m:t>𝑖</m:t>
                        </m:r>
                        <m:r>
                          <a:rPr lang="en-US" sz="2200" i="1">
                            <a:latin typeface="Cambria Math"/>
                          </a:rPr>
                          <m:t>)</m:t>
                        </m:r>
                      </m:sup>
                    </m:sSubSup>
                  </m:oMath>
                </a14:m>
                <a:r>
                  <a:rPr lang="en-US" dirty="0" smtClean="0">
                    <a:latin typeface="+mn-lt"/>
                  </a:rPr>
                  <a:t> for existing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156" y="5181008"/>
                <a:ext cx="3527312" cy="546816"/>
              </a:xfrm>
              <a:prstGeom prst="rect">
                <a:avLst/>
              </a:prstGeom>
              <a:blipFill rotWithShape="1">
                <a:blip r:embed="rId9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343400" y="5871031"/>
                <a:ext cx="3099118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  <a:ea typeface="Cambria Math"/>
                      </a:rPr>
                      <m:t>         </m:t>
                    </m:r>
                    <m:r>
                      <a:rPr lang="en-US" sz="22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US" sz="2200" dirty="0" smtClean="0"/>
                  <a:t>         </a:t>
                </a:r>
                <a:r>
                  <a:rPr lang="en-US" dirty="0" smtClean="0">
                    <a:latin typeface="+mn-lt"/>
                  </a:rPr>
                  <a:t>for a new event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871031"/>
                <a:ext cx="3099118" cy="430887"/>
              </a:xfrm>
              <a:prstGeom prst="rect">
                <a:avLst/>
              </a:prstGeom>
              <a:blipFill rotWithShape="1">
                <a:blip r:embed="rId10"/>
                <a:stretch>
                  <a:fillRect r="-984" b="-211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折角形 41"/>
          <p:cNvSpPr/>
          <p:nvPr/>
        </p:nvSpPr>
        <p:spPr>
          <a:xfrm>
            <a:off x="722283" y="3747790"/>
            <a:ext cx="304800" cy="256580"/>
          </a:xfrm>
          <a:prstGeom prst="foldedCorner">
            <a:avLst/>
          </a:prstGeom>
          <a:solidFill>
            <a:schemeClr val="bg1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8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2" grpId="0"/>
      <p:bldP spid="33" grpId="0"/>
      <p:bldP spid="34" grpId="0"/>
      <p:bldP spid="39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Limitations of Directly Applying RCRP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every tweet is event-related</a:t>
            </a:r>
          </a:p>
          <a:p>
            <a:pPr lvl="1"/>
            <a:r>
              <a:rPr lang="en-US" dirty="0" smtClean="0"/>
              <a:t>Our solution: separate tweets into personal topic-related tweets and event-related tweets</a:t>
            </a:r>
          </a:p>
          <a:p>
            <a:r>
              <a:rPr lang="en-US" dirty="0" smtClean="0"/>
              <a:t>RCRP models the “rich-get-richer” phenomenon but not the </a:t>
            </a:r>
            <a:r>
              <a:rPr lang="en-US" dirty="0" err="1" smtClean="0"/>
              <a:t>burstiness</a:t>
            </a:r>
            <a:r>
              <a:rPr lang="en-US" dirty="0" smtClean="0"/>
              <a:t> of events on social media</a:t>
            </a:r>
          </a:p>
          <a:p>
            <a:pPr lvl="1"/>
            <a:r>
              <a:rPr lang="en-US" dirty="0" smtClean="0"/>
              <a:t>Social media items have two properties: </a:t>
            </a:r>
            <a:r>
              <a:rPr lang="en-US" i="1" dirty="0" smtClean="0"/>
              <a:t>imitation</a:t>
            </a:r>
            <a:r>
              <a:rPr lang="en-US" dirty="0" smtClean="0"/>
              <a:t> and </a:t>
            </a:r>
            <a:r>
              <a:rPr lang="en-US" i="1" dirty="0" err="1" smtClean="0"/>
              <a:t>recency</a:t>
            </a:r>
            <a:r>
              <a:rPr lang="en-US" dirty="0"/>
              <a:t> </a:t>
            </a:r>
            <a:r>
              <a:rPr lang="en-US" sz="2400" dirty="0" smtClean="0"/>
              <a:t>[</a:t>
            </a:r>
            <a:r>
              <a:rPr lang="en-US" sz="2400" dirty="0" err="1" smtClean="0"/>
              <a:t>Leskovec</a:t>
            </a:r>
            <a:r>
              <a:rPr lang="en-US" sz="2400" dirty="0" smtClean="0"/>
              <a:t> et al. 2009]</a:t>
            </a:r>
            <a:endParaRPr lang="en-US" dirty="0" smtClean="0"/>
          </a:p>
          <a:p>
            <a:pPr lvl="1"/>
            <a:r>
              <a:rPr lang="en-US" dirty="0" smtClean="0"/>
              <a:t>Our solution: penalize event clusters that have long durations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12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889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Base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13</a:t>
            </a:fld>
            <a:endParaRPr lang="en-SG"/>
          </a:p>
        </p:txBody>
      </p:sp>
      <p:sp>
        <p:nvSpPr>
          <p:cNvPr id="6" name="Rectangle 85"/>
          <p:cNvSpPr/>
          <p:nvPr/>
        </p:nvSpPr>
        <p:spPr>
          <a:xfrm>
            <a:off x="4800600" y="1466850"/>
            <a:ext cx="3352800" cy="165735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SG" altLang="zh-CN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1097518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Tweets on date </a:t>
            </a:r>
            <a:r>
              <a:rPr lang="en-US" i="1" dirty="0" smtClean="0"/>
              <a:t>t</a:t>
            </a:r>
            <a:endParaRPr lang="en-US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95425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7"/>
          <p:cNvGrpSpPr/>
          <p:nvPr/>
        </p:nvGrpSpPr>
        <p:grpSpPr>
          <a:xfrm>
            <a:off x="1447800" y="1295400"/>
            <a:ext cx="1524000" cy="1828800"/>
            <a:chOff x="1447800" y="1295400"/>
            <a:chExt cx="1524000" cy="1828800"/>
          </a:xfrm>
        </p:grpSpPr>
        <p:sp>
          <p:nvSpPr>
            <p:cNvPr id="10" name="流程图: 过程 8"/>
            <p:cNvSpPr/>
            <p:nvPr/>
          </p:nvSpPr>
          <p:spPr>
            <a:xfrm>
              <a:off x="1447800" y="1295400"/>
              <a:ext cx="1524000" cy="182880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流程图: 可选过程 9"/>
            <p:cNvSpPr/>
            <p:nvPr/>
          </p:nvSpPr>
          <p:spPr>
            <a:xfrm>
              <a:off x="1524000" y="1447800"/>
              <a:ext cx="1295400" cy="381000"/>
            </a:xfrm>
            <a:prstGeom prst="flowChartAlternate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Sports 0.3</a:t>
              </a:r>
              <a:endParaRPr lang="en-US" dirty="0"/>
            </a:p>
          </p:txBody>
        </p:sp>
        <p:sp>
          <p:nvSpPr>
            <p:cNvPr id="12" name="流程图: 可选过程 11"/>
            <p:cNvSpPr/>
            <p:nvPr/>
          </p:nvSpPr>
          <p:spPr>
            <a:xfrm>
              <a:off x="1524000" y="1981200"/>
              <a:ext cx="1295400" cy="381000"/>
            </a:xfrm>
            <a:prstGeom prst="flowChartAlternate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Food 0.2</a:t>
              </a:r>
              <a:endParaRPr lang="en-US" dirty="0"/>
            </a:p>
          </p:txBody>
        </p:sp>
        <p:sp>
          <p:nvSpPr>
            <p:cNvPr id="13" name="流程图: 可选过程 12"/>
            <p:cNvSpPr/>
            <p:nvPr/>
          </p:nvSpPr>
          <p:spPr>
            <a:xfrm>
              <a:off x="1524000" y="2667000"/>
              <a:ext cx="1295400" cy="381000"/>
            </a:xfrm>
            <a:prstGeom prst="flowChartAlternate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Music 0.1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1200" y="22976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p:sp>
        <p:nvSpPr>
          <p:cNvPr id="15" name="椭圆 14"/>
          <p:cNvSpPr/>
          <p:nvPr/>
        </p:nvSpPr>
        <p:spPr>
          <a:xfrm>
            <a:off x="4038600" y="1295400"/>
            <a:ext cx="533400" cy="5334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>
                <a:solidFill>
                  <a:schemeClr val="tx1"/>
                </a:solidFill>
                <a:ea typeface="宋体" charset="-122"/>
              </a:rPr>
              <a:t>H</a:t>
            </a:r>
            <a:endParaRPr lang="zh-CN" altLang="en-US" dirty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276600" y="2030968"/>
            <a:ext cx="533400" cy="53340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>
                <a:solidFill>
                  <a:schemeClr val="bg1"/>
                </a:solidFill>
                <a:ea typeface="宋体" charset="-122"/>
              </a:rPr>
              <a:t>T</a:t>
            </a:r>
            <a:endParaRPr lang="zh-CN" altLang="en-US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17" name="折角形 13"/>
          <p:cNvSpPr/>
          <p:nvPr/>
        </p:nvSpPr>
        <p:spPr>
          <a:xfrm>
            <a:off x="5143500" y="1581150"/>
            <a:ext cx="990600" cy="64770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Sports</a:t>
            </a:r>
            <a:endParaRPr lang="en-US" dirty="0"/>
          </a:p>
        </p:txBody>
      </p:sp>
      <p:sp>
        <p:nvSpPr>
          <p:cNvPr id="18" name="折角形 17"/>
          <p:cNvSpPr/>
          <p:nvPr/>
        </p:nvSpPr>
        <p:spPr>
          <a:xfrm>
            <a:off x="6705600" y="1571625"/>
            <a:ext cx="990600" cy="647700"/>
          </a:xfrm>
          <a:prstGeom prst="foldedCorne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Food</a:t>
            </a:r>
            <a:endParaRPr lang="en-US" dirty="0"/>
          </a:p>
        </p:txBody>
      </p:sp>
      <p:sp>
        <p:nvSpPr>
          <p:cNvPr id="19" name="椭圆 19"/>
          <p:cNvSpPr/>
          <p:nvPr/>
        </p:nvSpPr>
        <p:spPr>
          <a:xfrm>
            <a:off x="3276600" y="1295400"/>
            <a:ext cx="533400" cy="5334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>
                <a:solidFill>
                  <a:schemeClr val="tx1"/>
                </a:solidFill>
                <a:ea typeface="宋体" charset="-122"/>
              </a:rPr>
              <a:t>H</a:t>
            </a:r>
            <a:endParaRPr lang="zh-CN" altLang="en-US" dirty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0" name="椭圆 20"/>
          <p:cNvSpPr/>
          <p:nvPr/>
        </p:nvSpPr>
        <p:spPr>
          <a:xfrm>
            <a:off x="7848600" y="76200"/>
            <a:ext cx="438150" cy="451366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>
                <a:solidFill>
                  <a:schemeClr val="tx1"/>
                </a:solidFill>
                <a:ea typeface="宋体" charset="-122"/>
              </a:rPr>
              <a:t>H</a:t>
            </a:r>
            <a:endParaRPr lang="zh-CN" altLang="en-US" dirty="0">
              <a:solidFill>
                <a:schemeClr val="tx1"/>
              </a:solidFill>
              <a:ea typeface="宋体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62950" y="146566"/>
            <a:ext cx="78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22" name="椭圆 22"/>
          <p:cNvSpPr/>
          <p:nvPr/>
        </p:nvSpPr>
        <p:spPr>
          <a:xfrm>
            <a:off x="7848600" y="609600"/>
            <a:ext cx="438150" cy="451366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 smtClean="0">
                <a:solidFill>
                  <a:schemeClr val="bg1"/>
                </a:solidFill>
                <a:ea typeface="宋体" charset="-122"/>
              </a:rPr>
              <a:t>T</a:t>
            </a:r>
            <a:endParaRPr lang="zh-CN" altLang="en-US" dirty="0">
              <a:solidFill>
                <a:schemeClr val="bg1"/>
              </a:solidFill>
              <a:ea typeface="宋体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72400" y="5562600"/>
            <a:ext cx="130492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Events on date </a:t>
            </a:r>
            <a:r>
              <a:rPr lang="en-US" i="1" dirty="0" smtClean="0"/>
              <a:t>t-1</a:t>
            </a:r>
          </a:p>
          <a:p>
            <a:endParaRPr lang="en-US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8372475" y="651986"/>
            <a:ext cx="77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Event</a:t>
            </a:r>
            <a:endParaRPr lang="en-US" dirty="0"/>
          </a:p>
        </p:txBody>
      </p:sp>
      <p:sp>
        <p:nvSpPr>
          <p:cNvPr id="25" name="折角形 24"/>
          <p:cNvSpPr/>
          <p:nvPr/>
        </p:nvSpPr>
        <p:spPr>
          <a:xfrm>
            <a:off x="5143500" y="2419350"/>
            <a:ext cx="990600" cy="647700"/>
          </a:xfrm>
          <a:prstGeom prst="foldedCorner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B050"/>
                </a:solidFill>
              </a:rPr>
              <a:t>C</a:t>
            </a:r>
            <a:r>
              <a:rPr lang="en-US" altLang="zh-CN" dirty="0" smtClean="0">
                <a:solidFill>
                  <a:srgbClr val="00B050"/>
                </a:solidFill>
              </a:rPr>
              <a:t>oncert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6" name="Rectangle 85"/>
          <p:cNvSpPr/>
          <p:nvPr/>
        </p:nvSpPr>
        <p:spPr>
          <a:xfrm>
            <a:off x="247649" y="5410200"/>
            <a:ext cx="7524751" cy="1200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SG" altLang="zh-CN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62875" y="4138910"/>
            <a:ext cx="130492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Events on date </a:t>
            </a:r>
            <a:r>
              <a:rPr lang="en-US" i="1" dirty="0" smtClean="0"/>
              <a:t>t</a:t>
            </a:r>
          </a:p>
          <a:p>
            <a:endParaRPr lang="en-US" i="1" dirty="0"/>
          </a:p>
        </p:txBody>
      </p:sp>
      <p:sp>
        <p:nvSpPr>
          <p:cNvPr id="28" name="Rectangle 85"/>
          <p:cNvSpPr/>
          <p:nvPr/>
        </p:nvSpPr>
        <p:spPr>
          <a:xfrm>
            <a:off x="257175" y="3962400"/>
            <a:ext cx="7505700" cy="12763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SG" altLang="zh-CN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29" name="椭圆 26"/>
          <p:cNvSpPr/>
          <p:nvPr/>
        </p:nvSpPr>
        <p:spPr>
          <a:xfrm>
            <a:off x="828675" y="419606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Super bowl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椭圆 36"/>
          <p:cNvSpPr/>
          <p:nvPr/>
        </p:nvSpPr>
        <p:spPr>
          <a:xfrm>
            <a:off x="838200" y="566797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Super bowl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椭圆 37"/>
          <p:cNvSpPr/>
          <p:nvPr/>
        </p:nvSpPr>
        <p:spPr>
          <a:xfrm>
            <a:off x="2667000" y="560576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B050"/>
                </a:solidFill>
              </a:rPr>
              <a:t>C</a:t>
            </a:r>
            <a:r>
              <a:rPr lang="en-US" altLang="zh-CN" dirty="0" smtClean="0">
                <a:solidFill>
                  <a:srgbClr val="00B050"/>
                </a:solidFill>
              </a:rPr>
              <a:t>oncert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2" name="椭圆 38"/>
          <p:cNvSpPr/>
          <p:nvPr/>
        </p:nvSpPr>
        <p:spPr>
          <a:xfrm>
            <a:off x="4495800" y="561975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Traffic accident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3" name="椭圆 40"/>
          <p:cNvSpPr/>
          <p:nvPr/>
        </p:nvSpPr>
        <p:spPr>
          <a:xfrm>
            <a:off x="2667000" y="419606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B050"/>
                </a:solidFill>
              </a:rPr>
              <a:t>C</a:t>
            </a:r>
            <a:r>
              <a:rPr lang="en-US" altLang="zh-CN" dirty="0" smtClean="0">
                <a:solidFill>
                  <a:srgbClr val="00B050"/>
                </a:solidFill>
              </a:rPr>
              <a:t>oncert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4" name="椭圆 41"/>
          <p:cNvSpPr/>
          <p:nvPr/>
        </p:nvSpPr>
        <p:spPr>
          <a:xfrm>
            <a:off x="6172200" y="4157365"/>
            <a:ext cx="1371600" cy="809030"/>
          </a:xfrm>
          <a:prstGeom prst="ellips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Fashion show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5" name="折角形 29"/>
          <p:cNvSpPr/>
          <p:nvPr/>
        </p:nvSpPr>
        <p:spPr>
          <a:xfrm>
            <a:off x="695325" y="622042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折角形 43"/>
          <p:cNvSpPr/>
          <p:nvPr/>
        </p:nvSpPr>
        <p:spPr>
          <a:xfrm>
            <a:off x="609600" y="576322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折角形 44"/>
          <p:cNvSpPr/>
          <p:nvPr/>
        </p:nvSpPr>
        <p:spPr>
          <a:xfrm>
            <a:off x="1152525" y="553462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折角形 45"/>
          <p:cNvSpPr/>
          <p:nvPr/>
        </p:nvSpPr>
        <p:spPr>
          <a:xfrm>
            <a:off x="847725" y="493395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折角形 46"/>
          <p:cNvSpPr/>
          <p:nvPr/>
        </p:nvSpPr>
        <p:spPr>
          <a:xfrm>
            <a:off x="542925" y="4600575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折角形 47"/>
          <p:cNvSpPr/>
          <p:nvPr/>
        </p:nvSpPr>
        <p:spPr>
          <a:xfrm>
            <a:off x="2714625" y="622935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折角形 48"/>
          <p:cNvSpPr/>
          <p:nvPr/>
        </p:nvSpPr>
        <p:spPr>
          <a:xfrm>
            <a:off x="2486025" y="589151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椭圆 49"/>
          <p:cNvSpPr/>
          <p:nvPr/>
        </p:nvSpPr>
        <p:spPr>
          <a:xfrm>
            <a:off x="4457700" y="419100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Traffic accident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3" name="曲线连接符 50"/>
          <p:cNvCxnSpPr>
            <a:stCxn id="29" idx="0"/>
            <a:endCxn id="25" idx="2"/>
          </p:cNvCxnSpPr>
          <p:nvPr/>
        </p:nvCxnSpPr>
        <p:spPr>
          <a:xfrm rot="5400000" flipH="1" flipV="1">
            <a:off x="3012132" y="1569393"/>
            <a:ext cx="1129010" cy="4124325"/>
          </a:xfrm>
          <a:prstGeom prst="curvedConnector3">
            <a:avLst>
              <a:gd name="adj1" fmla="val 85434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折角形 52"/>
          <p:cNvSpPr/>
          <p:nvPr/>
        </p:nvSpPr>
        <p:spPr>
          <a:xfrm>
            <a:off x="4343400" y="622042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曲线连接符 53"/>
          <p:cNvCxnSpPr>
            <a:stCxn id="33" idx="0"/>
            <a:endCxn id="25" idx="2"/>
          </p:cNvCxnSpPr>
          <p:nvPr/>
        </p:nvCxnSpPr>
        <p:spPr>
          <a:xfrm rot="5400000" flipH="1" flipV="1">
            <a:off x="3931295" y="2488555"/>
            <a:ext cx="1129010" cy="2286000"/>
          </a:xfrm>
          <a:prstGeom prst="curvedConnector3">
            <a:avLst>
              <a:gd name="adj1" fmla="val 78684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曲线连接符 57"/>
          <p:cNvCxnSpPr>
            <a:stCxn id="42" idx="0"/>
          </p:cNvCxnSpPr>
          <p:nvPr/>
        </p:nvCxnSpPr>
        <p:spPr>
          <a:xfrm rot="5400000" flipH="1" flipV="1">
            <a:off x="4829175" y="3381375"/>
            <a:ext cx="1123950" cy="495300"/>
          </a:xfrm>
          <a:prstGeom prst="curvedConnector3">
            <a:avLst>
              <a:gd name="adj1" fmla="val 14407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曲线连接符 60"/>
          <p:cNvCxnSpPr>
            <a:stCxn id="34" idx="0"/>
            <a:endCxn id="25" idx="2"/>
          </p:cNvCxnSpPr>
          <p:nvPr/>
        </p:nvCxnSpPr>
        <p:spPr>
          <a:xfrm rot="16200000" flipV="1">
            <a:off x="5703243" y="3002608"/>
            <a:ext cx="1090315" cy="1219200"/>
          </a:xfrm>
          <a:prstGeom prst="curvedConnector3">
            <a:avLst>
              <a:gd name="adj1" fmla="val 85410"/>
            </a:avLst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折角形 63"/>
          <p:cNvSpPr/>
          <p:nvPr/>
        </p:nvSpPr>
        <p:spPr>
          <a:xfrm>
            <a:off x="2714625" y="487680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828675" y="3276600"/>
                <a:ext cx="1209675" cy="500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3+2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6+3+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75" y="3276600"/>
                <a:ext cx="1209675" cy="5006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600325" y="3282242"/>
                <a:ext cx="1209675" cy="500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2+1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6+3+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0325" y="3282242"/>
                <a:ext cx="1209675" cy="50065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538662" y="3291767"/>
                <a:ext cx="1209675" cy="506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1+0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6+3+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662" y="3291767"/>
                <a:ext cx="1209675" cy="50629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405562" y="3294521"/>
                <a:ext cx="1209675" cy="464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6+3+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562" y="3294521"/>
                <a:ext cx="1209675" cy="46480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折角形 74"/>
          <p:cNvSpPr/>
          <p:nvPr/>
        </p:nvSpPr>
        <p:spPr>
          <a:xfrm>
            <a:off x="2371725" y="4523781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流程图: 可选过程 51"/>
          <p:cNvSpPr/>
          <p:nvPr/>
        </p:nvSpPr>
        <p:spPr>
          <a:xfrm>
            <a:off x="1259632" y="808851"/>
            <a:ext cx="1944216" cy="424934"/>
          </a:xfrm>
          <a:prstGeom prst="flowChartAlternate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Personal Interests</a:t>
            </a:r>
            <a:endParaRPr lang="en-US" dirty="0"/>
          </a:p>
        </p:txBody>
      </p:sp>
      <p:sp>
        <p:nvSpPr>
          <p:cNvPr id="55" name="流程图: 可选过程 54"/>
          <p:cNvSpPr/>
          <p:nvPr/>
        </p:nvSpPr>
        <p:spPr>
          <a:xfrm>
            <a:off x="6189528" y="6148090"/>
            <a:ext cx="1552576" cy="424934"/>
          </a:xfrm>
          <a:prstGeom prst="flowChartAlternate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RCRP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4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8" grpId="0" animBg="1"/>
      <p:bldP spid="49" grpId="0"/>
      <p:bldP spid="50" grpId="0"/>
      <p:bldP spid="51" grpId="0"/>
      <p:bldP spid="52" grpId="0"/>
      <p:bldP spid="53" grpId="0" animBg="1"/>
      <p:bldP spid="54" grpId="0" animBg="1"/>
      <p:bldP spid="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Duration-based Regularization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14</a:t>
            </a:fld>
            <a:endParaRPr lang="en-SG"/>
          </a:p>
        </p:txBody>
      </p:sp>
      <p:sp>
        <p:nvSpPr>
          <p:cNvPr id="6" name="椭圆 60"/>
          <p:cNvSpPr/>
          <p:nvPr/>
        </p:nvSpPr>
        <p:spPr>
          <a:xfrm>
            <a:off x="247649" y="99060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Super bowl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椭圆 65"/>
          <p:cNvSpPr/>
          <p:nvPr/>
        </p:nvSpPr>
        <p:spPr>
          <a:xfrm>
            <a:off x="228600" y="190500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B050"/>
                </a:solidFill>
              </a:rPr>
              <a:t>C</a:t>
            </a:r>
            <a:r>
              <a:rPr lang="en-US" altLang="zh-CN" dirty="0" smtClean="0">
                <a:solidFill>
                  <a:srgbClr val="00B050"/>
                </a:solidFill>
              </a:rPr>
              <a:t>oncert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0" y="5334000"/>
            <a:ext cx="130492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Events on date </a:t>
            </a:r>
            <a:r>
              <a:rPr lang="en-US" i="1" dirty="0" smtClean="0"/>
              <a:t>t-1</a:t>
            </a:r>
          </a:p>
          <a:p>
            <a:endParaRPr lang="en-US" i="1" dirty="0"/>
          </a:p>
        </p:txBody>
      </p:sp>
      <p:sp>
        <p:nvSpPr>
          <p:cNvPr id="9" name="Rectangle 85"/>
          <p:cNvSpPr/>
          <p:nvPr/>
        </p:nvSpPr>
        <p:spPr>
          <a:xfrm>
            <a:off x="247649" y="5181600"/>
            <a:ext cx="7524751" cy="1200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SG" altLang="zh-CN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62875" y="3910310"/>
            <a:ext cx="130492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Events on date </a:t>
            </a:r>
            <a:r>
              <a:rPr lang="en-US" i="1" dirty="0" smtClean="0"/>
              <a:t>t</a:t>
            </a:r>
          </a:p>
          <a:p>
            <a:endParaRPr lang="en-US" i="1" dirty="0"/>
          </a:p>
        </p:txBody>
      </p:sp>
      <p:sp>
        <p:nvSpPr>
          <p:cNvPr id="11" name="Rectangle 85"/>
          <p:cNvSpPr/>
          <p:nvPr/>
        </p:nvSpPr>
        <p:spPr>
          <a:xfrm>
            <a:off x="257175" y="3733800"/>
            <a:ext cx="7505700" cy="12763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SG" altLang="zh-CN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2" name="椭圆 104"/>
          <p:cNvSpPr/>
          <p:nvPr/>
        </p:nvSpPr>
        <p:spPr>
          <a:xfrm>
            <a:off x="828675" y="396746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Super bowl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椭圆 105"/>
          <p:cNvSpPr/>
          <p:nvPr/>
        </p:nvSpPr>
        <p:spPr>
          <a:xfrm>
            <a:off x="838200" y="543937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Super bowl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椭圆 106"/>
          <p:cNvSpPr/>
          <p:nvPr/>
        </p:nvSpPr>
        <p:spPr>
          <a:xfrm>
            <a:off x="2667000" y="537716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B050"/>
                </a:solidFill>
              </a:rPr>
              <a:t>C</a:t>
            </a:r>
            <a:r>
              <a:rPr lang="en-US" altLang="zh-CN" dirty="0" smtClean="0">
                <a:solidFill>
                  <a:srgbClr val="00B050"/>
                </a:solidFill>
              </a:rPr>
              <a:t>oncert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椭圆 107"/>
          <p:cNvSpPr/>
          <p:nvPr/>
        </p:nvSpPr>
        <p:spPr>
          <a:xfrm>
            <a:off x="4495800" y="539115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Traffic accident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椭圆 108"/>
          <p:cNvSpPr/>
          <p:nvPr/>
        </p:nvSpPr>
        <p:spPr>
          <a:xfrm>
            <a:off x="2667000" y="396746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B050"/>
                </a:solidFill>
              </a:rPr>
              <a:t>C</a:t>
            </a:r>
            <a:r>
              <a:rPr lang="en-US" altLang="zh-CN" dirty="0" smtClean="0">
                <a:solidFill>
                  <a:srgbClr val="00B050"/>
                </a:solidFill>
              </a:rPr>
              <a:t>oncert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椭圆 109"/>
          <p:cNvSpPr/>
          <p:nvPr/>
        </p:nvSpPr>
        <p:spPr>
          <a:xfrm>
            <a:off x="6172200" y="3928765"/>
            <a:ext cx="1371600" cy="809030"/>
          </a:xfrm>
          <a:prstGeom prst="ellips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Fashion show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18" name="折角形 110"/>
          <p:cNvSpPr/>
          <p:nvPr/>
        </p:nvSpPr>
        <p:spPr>
          <a:xfrm>
            <a:off x="695325" y="599182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折角形 111"/>
          <p:cNvSpPr/>
          <p:nvPr/>
        </p:nvSpPr>
        <p:spPr>
          <a:xfrm>
            <a:off x="609600" y="553462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折角形 112"/>
          <p:cNvSpPr/>
          <p:nvPr/>
        </p:nvSpPr>
        <p:spPr>
          <a:xfrm>
            <a:off x="1152525" y="530602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折角形 113"/>
          <p:cNvSpPr/>
          <p:nvPr/>
        </p:nvSpPr>
        <p:spPr>
          <a:xfrm>
            <a:off x="847725" y="470535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折角形 114"/>
          <p:cNvSpPr/>
          <p:nvPr/>
        </p:nvSpPr>
        <p:spPr>
          <a:xfrm>
            <a:off x="542925" y="4371975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折角形 115"/>
          <p:cNvSpPr/>
          <p:nvPr/>
        </p:nvSpPr>
        <p:spPr>
          <a:xfrm>
            <a:off x="2714625" y="600075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折角形 116"/>
          <p:cNvSpPr/>
          <p:nvPr/>
        </p:nvSpPr>
        <p:spPr>
          <a:xfrm>
            <a:off x="2486025" y="566291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椭圆 117"/>
          <p:cNvSpPr/>
          <p:nvPr/>
        </p:nvSpPr>
        <p:spPr>
          <a:xfrm>
            <a:off x="4457700" y="396240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Traffic accident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6" name="折角形 118"/>
          <p:cNvSpPr/>
          <p:nvPr/>
        </p:nvSpPr>
        <p:spPr>
          <a:xfrm>
            <a:off x="4343400" y="599182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折角形 119"/>
          <p:cNvSpPr/>
          <p:nvPr/>
        </p:nvSpPr>
        <p:spPr>
          <a:xfrm>
            <a:off x="2714625" y="464820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折角形 120"/>
          <p:cNvSpPr/>
          <p:nvPr/>
        </p:nvSpPr>
        <p:spPr>
          <a:xfrm>
            <a:off x="676275" y="396240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折角形 121"/>
          <p:cNvSpPr/>
          <p:nvPr/>
        </p:nvSpPr>
        <p:spPr>
          <a:xfrm>
            <a:off x="2409825" y="432822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折角形 122"/>
          <p:cNvSpPr/>
          <p:nvPr/>
        </p:nvSpPr>
        <p:spPr>
          <a:xfrm>
            <a:off x="6057900" y="458480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流程图: 可选过程 124"/>
          <p:cNvSpPr/>
          <p:nvPr/>
        </p:nvSpPr>
        <p:spPr>
          <a:xfrm>
            <a:off x="6189528" y="5919490"/>
            <a:ext cx="1552576" cy="424934"/>
          </a:xfrm>
          <a:prstGeom prst="flowChartAlternate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RCRP</a:t>
            </a:r>
            <a:endParaRPr lang="en-US" dirty="0"/>
          </a:p>
        </p:txBody>
      </p:sp>
      <p:sp>
        <p:nvSpPr>
          <p:cNvPr id="32" name="椭圆 150"/>
          <p:cNvSpPr/>
          <p:nvPr/>
        </p:nvSpPr>
        <p:spPr>
          <a:xfrm>
            <a:off x="257175" y="281940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Traffic accident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124" y="990600"/>
            <a:ext cx="455599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126" y="1912630"/>
            <a:ext cx="4555991" cy="92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123" y="2811770"/>
            <a:ext cx="4555991" cy="92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直接连接符 6"/>
          <p:cNvCxnSpPr/>
          <p:nvPr/>
        </p:nvCxnSpPr>
        <p:spPr>
          <a:xfrm>
            <a:off x="5410200" y="990600"/>
            <a:ext cx="0" cy="274320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491480" y="805934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Date </a:t>
            </a:r>
            <a:r>
              <a:rPr lang="en-US" i="1" dirty="0" smtClean="0"/>
              <a:t>t</a:t>
            </a:r>
            <a:endParaRPr lang="en-US" i="1" dirty="0"/>
          </a:p>
        </p:txBody>
      </p:sp>
      <p:pic>
        <p:nvPicPr>
          <p:cNvPr id="3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30" y="1175266"/>
            <a:ext cx="661030" cy="66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85"/>
          <p:cNvSpPr/>
          <p:nvPr/>
        </p:nvSpPr>
        <p:spPr>
          <a:xfrm>
            <a:off x="409575" y="3628429"/>
            <a:ext cx="2000250" cy="292298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SG" altLang="zh-CN">
              <a:solidFill>
                <a:srgbClr val="0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975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2" grpId="0" animBg="1"/>
      <p:bldP spid="37" grpId="0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Relating Events to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base model, tweets are separated into two types: </a:t>
            </a:r>
          </a:p>
          <a:p>
            <a:pPr lvl="1"/>
            <a:r>
              <a:rPr lang="en-US" dirty="0" smtClean="0"/>
              <a:t>Topic tweets: each tweet belongs to one of a fixed number of general topics</a:t>
            </a:r>
          </a:p>
          <a:p>
            <a:pPr lvl="1"/>
            <a:r>
              <a:rPr lang="en-US" dirty="0" smtClean="0"/>
              <a:t>Event tweets: each tweet belongs to an event cluster modeled by RCRP</a:t>
            </a:r>
          </a:p>
          <a:p>
            <a:r>
              <a:rPr lang="en-US" dirty="0" smtClean="0"/>
              <a:t>How can we model and capture the correlations between events and topics?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15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7678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Event-topic Affinity Vector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16</a:t>
            </a:fld>
            <a:endParaRPr lang="en-SG"/>
          </a:p>
        </p:txBody>
      </p:sp>
      <p:cxnSp>
        <p:nvCxnSpPr>
          <p:cNvPr id="6" name="直接连接符 47"/>
          <p:cNvCxnSpPr/>
          <p:nvPr/>
        </p:nvCxnSpPr>
        <p:spPr>
          <a:xfrm>
            <a:off x="0" y="2667000"/>
            <a:ext cx="5638800" cy="954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7" name="组合 13"/>
          <p:cNvGrpSpPr/>
          <p:nvPr/>
        </p:nvGrpSpPr>
        <p:grpSpPr>
          <a:xfrm>
            <a:off x="3695700" y="1524000"/>
            <a:ext cx="1438276" cy="1066800"/>
            <a:chOff x="3429000" y="1524000"/>
            <a:chExt cx="1438276" cy="1066800"/>
          </a:xfrm>
        </p:grpSpPr>
        <p:sp>
          <p:nvSpPr>
            <p:cNvPr id="8" name="流程图: 过程 74"/>
            <p:cNvSpPr/>
            <p:nvPr/>
          </p:nvSpPr>
          <p:spPr>
            <a:xfrm>
              <a:off x="3429000" y="1524000"/>
              <a:ext cx="1438276" cy="106680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流程图: 可选过程 75"/>
            <p:cNvSpPr/>
            <p:nvPr/>
          </p:nvSpPr>
          <p:spPr>
            <a:xfrm>
              <a:off x="3495675" y="1562100"/>
              <a:ext cx="1295400" cy="266700"/>
            </a:xfrm>
            <a:prstGeom prst="flowChartAlternate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Sports 0.6</a:t>
              </a:r>
              <a:endParaRPr lang="en-US" dirty="0"/>
            </a:p>
          </p:txBody>
        </p:sp>
        <p:sp>
          <p:nvSpPr>
            <p:cNvPr id="10" name="流程图: 可选过程 76"/>
            <p:cNvSpPr/>
            <p:nvPr/>
          </p:nvSpPr>
          <p:spPr>
            <a:xfrm>
              <a:off x="3495675" y="1866900"/>
              <a:ext cx="1295400" cy="266700"/>
            </a:xfrm>
            <a:prstGeom prst="flowChartAlternate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Music 0.2</a:t>
              </a:r>
              <a:endParaRPr lang="en-US" dirty="0"/>
            </a:p>
          </p:txBody>
        </p:sp>
        <p:sp>
          <p:nvSpPr>
            <p:cNvPr id="11" name="流程图: 可选过程 77"/>
            <p:cNvSpPr/>
            <p:nvPr/>
          </p:nvSpPr>
          <p:spPr>
            <a:xfrm>
              <a:off x="3495675" y="2247900"/>
              <a:ext cx="1295400" cy="266700"/>
            </a:xfrm>
            <a:prstGeom prst="flowChartAlternate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Fashion 0.1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52875" y="19547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871835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流程图: 过程 86"/>
          <p:cNvSpPr/>
          <p:nvPr/>
        </p:nvSpPr>
        <p:spPr>
          <a:xfrm>
            <a:off x="6781800" y="1905000"/>
            <a:ext cx="1524000" cy="1524000"/>
          </a:xfrm>
          <a:prstGeom prst="flowChart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流程图: 可选过程 87"/>
          <p:cNvSpPr/>
          <p:nvPr/>
        </p:nvSpPr>
        <p:spPr>
          <a:xfrm>
            <a:off x="6858000" y="1981200"/>
            <a:ext cx="1295400" cy="38100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Sports 0.3</a:t>
            </a:r>
            <a:endParaRPr lang="en-US" dirty="0"/>
          </a:p>
        </p:txBody>
      </p:sp>
      <p:sp>
        <p:nvSpPr>
          <p:cNvPr id="16" name="流程图: 可选过程 88"/>
          <p:cNvSpPr/>
          <p:nvPr/>
        </p:nvSpPr>
        <p:spPr>
          <a:xfrm>
            <a:off x="6858000" y="2438400"/>
            <a:ext cx="1295400" cy="38100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Music 0.2</a:t>
            </a:r>
            <a:endParaRPr lang="en-US" dirty="0"/>
          </a:p>
        </p:txBody>
      </p:sp>
      <p:sp>
        <p:nvSpPr>
          <p:cNvPr id="17" name="流程图: 可选过程 89"/>
          <p:cNvSpPr/>
          <p:nvPr/>
        </p:nvSpPr>
        <p:spPr>
          <a:xfrm>
            <a:off x="6858000" y="2971800"/>
            <a:ext cx="1295400" cy="38100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Fashion 0.1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15200" y="266795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</a:t>
            </a:r>
            <a:endParaRPr lang="en-US" b="1" dirty="0"/>
          </a:p>
        </p:txBody>
      </p:sp>
      <p:grpSp>
        <p:nvGrpSpPr>
          <p:cNvPr id="19" name="组合 14"/>
          <p:cNvGrpSpPr/>
          <p:nvPr/>
        </p:nvGrpSpPr>
        <p:grpSpPr>
          <a:xfrm>
            <a:off x="3705224" y="2743200"/>
            <a:ext cx="1438276" cy="1066800"/>
            <a:chOff x="3438524" y="2743200"/>
            <a:chExt cx="1438276" cy="1066800"/>
          </a:xfrm>
        </p:grpSpPr>
        <p:sp>
          <p:nvSpPr>
            <p:cNvPr id="20" name="流程图: 过程 51"/>
            <p:cNvSpPr/>
            <p:nvPr/>
          </p:nvSpPr>
          <p:spPr>
            <a:xfrm>
              <a:off x="3438524" y="2743200"/>
              <a:ext cx="1438276" cy="1066800"/>
            </a:xfrm>
            <a:prstGeom prst="flowChart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流程图: 可选过程 53"/>
            <p:cNvSpPr/>
            <p:nvPr/>
          </p:nvSpPr>
          <p:spPr>
            <a:xfrm>
              <a:off x="3505199" y="2781300"/>
              <a:ext cx="1295400" cy="266700"/>
            </a:xfrm>
            <a:prstGeom prst="flowChartAlternate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Sports 0.1</a:t>
              </a:r>
              <a:endParaRPr lang="en-US" dirty="0"/>
            </a:p>
          </p:txBody>
        </p:sp>
        <p:sp>
          <p:nvSpPr>
            <p:cNvPr id="22" name="流程图: 可选过程 54"/>
            <p:cNvSpPr/>
            <p:nvPr/>
          </p:nvSpPr>
          <p:spPr>
            <a:xfrm>
              <a:off x="3505199" y="3124200"/>
              <a:ext cx="1295400" cy="266700"/>
            </a:xfrm>
            <a:prstGeom prst="flowChartAlternate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Music 0.1</a:t>
              </a:r>
              <a:endParaRPr lang="en-US" dirty="0"/>
            </a:p>
          </p:txBody>
        </p:sp>
        <p:sp>
          <p:nvSpPr>
            <p:cNvPr id="23" name="流程图: 可选过程 55"/>
            <p:cNvSpPr/>
            <p:nvPr/>
          </p:nvSpPr>
          <p:spPr>
            <a:xfrm>
              <a:off x="3505199" y="3505200"/>
              <a:ext cx="1295400" cy="266700"/>
            </a:xfrm>
            <a:prstGeom prst="flowChartAlternateProcess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Fashion 0.7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962399" y="321206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p:sp>
        <p:nvSpPr>
          <p:cNvPr id="25" name="椭圆 60"/>
          <p:cNvSpPr/>
          <p:nvPr/>
        </p:nvSpPr>
        <p:spPr>
          <a:xfrm>
            <a:off x="228600" y="162937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Super bowl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椭圆 65"/>
          <p:cNvSpPr/>
          <p:nvPr/>
        </p:nvSpPr>
        <p:spPr>
          <a:xfrm>
            <a:off x="228600" y="284857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C000"/>
                </a:solidFill>
              </a:rPr>
              <a:t>Fashion show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72400" y="5581650"/>
            <a:ext cx="130492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Events on date </a:t>
            </a:r>
            <a:r>
              <a:rPr lang="en-US" i="1" dirty="0" smtClean="0"/>
              <a:t>t-1</a:t>
            </a:r>
          </a:p>
          <a:p>
            <a:endParaRPr lang="en-US" i="1" dirty="0"/>
          </a:p>
        </p:txBody>
      </p:sp>
      <p:sp>
        <p:nvSpPr>
          <p:cNvPr id="28" name="Rectangle 85"/>
          <p:cNvSpPr/>
          <p:nvPr/>
        </p:nvSpPr>
        <p:spPr>
          <a:xfrm>
            <a:off x="247649" y="5429250"/>
            <a:ext cx="7524751" cy="1200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SG" altLang="zh-CN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62875" y="4157960"/>
            <a:ext cx="130492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Events on date </a:t>
            </a:r>
            <a:r>
              <a:rPr lang="en-US" i="1" dirty="0" smtClean="0"/>
              <a:t>t</a:t>
            </a:r>
          </a:p>
          <a:p>
            <a:endParaRPr lang="en-US" i="1" dirty="0"/>
          </a:p>
        </p:txBody>
      </p:sp>
      <p:sp>
        <p:nvSpPr>
          <p:cNvPr id="30" name="Rectangle 85"/>
          <p:cNvSpPr/>
          <p:nvPr/>
        </p:nvSpPr>
        <p:spPr>
          <a:xfrm>
            <a:off x="257175" y="3981450"/>
            <a:ext cx="7505700" cy="12763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SG" altLang="zh-CN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31" name="椭圆 104"/>
          <p:cNvSpPr/>
          <p:nvPr/>
        </p:nvSpPr>
        <p:spPr>
          <a:xfrm>
            <a:off x="828675" y="421511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Super bowl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2" name="椭圆 105"/>
          <p:cNvSpPr/>
          <p:nvPr/>
        </p:nvSpPr>
        <p:spPr>
          <a:xfrm>
            <a:off x="838200" y="568702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Super bowl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椭圆 106"/>
          <p:cNvSpPr/>
          <p:nvPr/>
        </p:nvSpPr>
        <p:spPr>
          <a:xfrm>
            <a:off x="2667000" y="562481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B050"/>
                </a:solidFill>
              </a:rPr>
              <a:t>C</a:t>
            </a:r>
            <a:r>
              <a:rPr lang="en-US" altLang="zh-CN" dirty="0" smtClean="0">
                <a:solidFill>
                  <a:srgbClr val="00B050"/>
                </a:solidFill>
              </a:rPr>
              <a:t>oncert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椭圆 107"/>
          <p:cNvSpPr/>
          <p:nvPr/>
        </p:nvSpPr>
        <p:spPr>
          <a:xfrm>
            <a:off x="4495800" y="563880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Traffic accident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5" name="椭圆 108"/>
          <p:cNvSpPr/>
          <p:nvPr/>
        </p:nvSpPr>
        <p:spPr>
          <a:xfrm>
            <a:off x="2667000" y="421511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00B050"/>
                </a:solidFill>
              </a:rPr>
              <a:t>C</a:t>
            </a:r>
            <a:r>
              <a:rPr lang="en-US" altLang="zh-CN" dirty="0" smtClean="0">
                <a:solidFill>
                  <a:srgbClr val="00B050"/>
                </a:solidFill>
              </a:rPr>
              <a:t>oncert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6" name="椭圆 109"/>
          <p:cNvSpPr/>
          <p:nvPr/>
        </p:nvSpPr>
        <p:spPr>
          <a:xfrm>
            <a:off x="6172200" y="4176415"/>
            <a:ext cx="1371600" cy="809030"/>
          </a:xfrm>
          <a:prstGeom prst="ellipse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Fashion show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7" name="折角形 110"/>
          <p:cNvSpPr/>
          <p:nvPr/>
        </p:nvSpPr>
        <p:spPr>
          <a:xfrm>
            <a:off x="695325" y="623947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折角形 111"/>
          <p:cNvSpPr/>
          <p:nvPr/>
        </p:nvSpPr>
        <p:spPr>
          <a:xfrm>
            <a:off x="609600" y="578227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折角形 112"/>
          <p:cNvSpPr/>
          <p:nvPr/>
        </p:nvSpPr>
        <p:spPr>
          <a:xfrm>
            <a:off x="1152525" y="555367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折角形 113"/>
          <p:cNvSpPr/>
          <p:nvPr/>
        </p:nvSpPr>
        <p:spPr>
          <a:xfrm>
            <a:off x="847725" y="495300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折角形 114"/>
          <p:cNvSpPr/>
          <p:nvPr/>
        </p:nvSpPr>
        <p:spPr>
          <a:xfrm>
            <a:off x="542925" y="4619625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折角形 115"/>
          <p:cNvSpPr/>
          <p:nvPr/>
        </p:nvSpPr>
        <p:spPr>
          <a:xfrm>
            <a:off x="2714625" y="624840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折角形 116"/>
          <p:cNvSpPr/>
          <p:nvPr/>
        </p:nvSpPr>
        <p:spPr>
          <a:xfrm>
            <a:off x="2486025" y="591056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椭圆 117"/>
          <p:cNvSpPr/>
          <p:nvPr/>
        </p:nvSpPr>
        <p:spPr>
          <a:xfrm>
            <a:off x="4457700" y="4210050"/>
            <a:ext cx="1371600" cy="80903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Traffic accident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5" name="折角形 118"/>
          <p:cNvSpPr/>
          <p:nvPr/>
        </p:nvSpPr>
        <p:spPr>
          <a:xfrm>
            <a:off x="4343400" y="623947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折角形 119"/>
          <p:cNvSpPr/>
          <p:nvPr/>
        </p:nvSpPr>
        <p:spPr>
          <a:xfrm>
            <a:off x="2714625" y="489585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折角形 120"/>
          <p:cNvSpPr/>
          <p:nvPr/>
        </p:nvSpPr>
        <p:spPr>
          <a:xfrm>
            <a:off x="676275" y="421005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折角形 121"/>
          <p:cNvSpPr/>
          <p:nvPr/>
        </p:nvSpPr>
        <p:spPr>
          <a:xfrm>
            <a:off x="2409825" y="457587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折角形 122"/>
          <p:cNvSpPr/>
          <p:nvPr/>
        </p:nvSpPr>
        <p:spPr>
          <a:xfrm>
            <a:off x="6057900" y="4832450"/>
            <a:ext cx="304800" cy="256580"/>
          </a:xfrm>
          <a:prstGeom prst="foldedCorner">
            <a:avLst/>
          </a:prstGeom>
          <a:solidFill>
            <a:schemeClr val="bg1">
              <a:lumMod val="50000"/>
            </a:schemeClr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流程图: 可选过程 124"/>
          <p:cNvSpPr/>
          <p:nvPr/>
        </p:nvSpPr>
        <p:spPr>
          <a:xfrm>
            <a:off x="6189528" y="6167140"/>
            <a:ext cx="1552576" cy="424934"/>
          </a:xfrm>
          <a:prstGeom prst="flowChartAlternate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RCRP</a:t>
            </a:r>
            <a:endParaRPr lang="en-US" dirty="0"/>
          </a:p>
        </p:txBody>
      </p:sp>
      <p:sp>
        <p:nvSpPr>
          <p:cNvPr id="51" name="流程图: 可选过程 46"/>
          <p:cNvSpPr/>
          <p:nvPr/>
        </p:nvSpPr>
        <p:spPr>
          <a:xfrm>
            <a:off x="3619500" y="825478"/>
            <a:ext cx="1638300" cy="682011"/>
          </a:xfrm>
          <a:prstGeom prst="flowChartAlternate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Event-Topic Affinity Vector</a:t>
            </a:r>
            <a:endParaRPr lang="en-US" dirty="0"/>
          </a:p>
        </p:txBody>
      </p:sp>
      <p:sp>
        <p:nvSpPr>
          <p:cNvPr id="52" name="流程图: 可选过程 52"/>
          <p:cNvSpPr/>
          <p:nvPr/>
        </p:nvSpPr>
        <p:spPr>
          <a:xfrm>
            <a:off x="1809750" y="3009900"/>
            <a:ext cx="1295400" cy="41910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53" name="流程图: 可选过程 57"/>
          <p:cNvSpPr/>
          <p:nvPr/>
        </p:nvSpPr>
        <p:spPr>
          <a:xfrm>
            <a:off x="1831975" y="1824335"/>
            <a:ext cx="1295400" cy="41910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54" name="流程图: 可选过程 58"/>
          <p:cNvSpPr/>
          <p:nvPr/>
        </p:nvSpPr>
        <p:spPr>
          <a:xfrm>
            <a:off x="1666875" y="825479"/>
            <a:ext cx="1638300" cy="682011"/>
          </a:xfrm>
          <a:prstGeom prst="flowChartAlternate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Inner</a:t>
            </a:r>
          </a:p>
          <a:p>
            <a:pPr algn="ctr"/>
            <a:r>
              <a:rPr lang="en-US" dirty="0" smtClean="0"/>
              <a:t>Popularity</a:t>
            </a:r>
            <a:endParaRPr lang="en-US" dirty="0"/>
          </a:p>
        </p:txBody>
      </p:sp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385" y="1596613"/>
            <a:ext cx="661030" cy="66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3278188" y="1866900"/>
            <a:ext cx="30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276600" y="3009900"/>
            <a:ext cx="30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58" name="右箭头 17"/>
          <p:cNvSpPr/>
          <p:nvPr/>
        </p:nvSpPr>
        <p:spPr>
          <a:xfrm rot="1616103">
            <a:off x="5392053" y="2127338"/>
            <a:ext cx="791751" cy="38683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右箭头 68"/>
          <p:cNvSpPr/>
          <p:nvPr/>
        </p:nvSpPr>
        <p:spPr>
          <a:xfrm rot="19989104">
            <a:off x="5392063" y="2886767"/>
            <a:ext cx="791751" cy="386834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5329603" y="3342640"/>
            <a:ext cx="1015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+mn-lt"/>
              </a:rPr>
              <a:t>dot product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544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25" grpId="0" animBg="1"/>
      <p:bldP spid="26" grpId="0" animBg="1"/>
      <p:bldP spid="51" grpId="0" animBg="1"/>
      <p:bldP spid="52" grpId="0" animBg="1"/>
      <p:bldP spid="53" grpId="0" animBg="1"/>
      <p:bldP spid="54" grpId="0" animBg="1"/>
      <p:bldP spid="56" grpId="0"/>
      <p:bldP spid="57" grpId="0"/>
      <p:bldP spid="58" grpId="0" animBg="1"/>
      <p:bldP spid="59" grpId="0" animBg="1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Model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17</a:t>
            </a:fld>
            <a:endParaRPr lang="en-SG"/>
          </a:p>
        </p:txBody>
      </p:sp>
      <p:sp>
        <p:nvSpPr>
          <p:cNvPr id="6" name="矩形 4"/>
          <p:cNvSpPr/>
          <p:nvPr/>
        </p:nvSpPr>
        <p:spPr>
          <a:xfrm>
            <a:off x="4953000" y="1752600"/>
            <a:ext cx="2514600" cy="3124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US" dirty="0" err="1" smtClean="0"/>
              <a:t>D</a:t>
            </a:r>
            <a:r>
              <a:rPr lang="en-US" baseline="-25000" dirty="0" err="1"/>
              <a:t>t</a:t>
            </a:r>
            <a:endParaRPr lang="en-US" baseline="-25000" dirty="0"/>
          </a:p>
        </p:txBody>
      </p:sp>
      <p:sp>
        <p:nvSpPr>
          <p:cNvPr id="7" name="矩形 5"/>
          <p:cNvSpPr/>
          <p:nvPr/>
        </p:nvSpPr>
        <p:spPr>
          <a:xfrm>
            <a:off x="5867400" y="3810000"/>
            <a:ext cx="10668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8"/>
          <p:cNvSpPr/>
          <p:nvPr/>
        </p:nvSpPr>
        <p:spPr>
          <a:xfrm>
            <a:off x="7620000" y="1752600"/>
            <a:ext cx="838200" cy="19874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US" dirty="0" smtClean="0"/>
              <a:t>U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椭圆 10"/>
              <p:cNvSpPr/>
              <p:nvPr/>
            </p:nvSpPr>
            <p:spPr>
              <a:xfrm>
                <a:off x="7848600" y="2438400"/>
                <a:ext cx="457200" cy="4605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椭圆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2438400"/>
                <a:ext cx="457200" cy="460553"/>
              </a:xfrm>
              <a:prstGeom prst="ellipse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椭圆 11"/>
              <p:cNvSpPr/>
              <p:nvPr/>
            </p:nvSpPr>
            <p:spPr>
              <a:xfrm>
                <a:off x="7848600" y="2971800"/>
                <a:ext cx="457200" cy="4572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椭圆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2971800"/>
                <a:ext cx="457200" cy="457200"/>
              </a:xfrm>
              <a:prstGeom prst="ellipse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椭圆 14"/>
              <p:cNvSpPr/>
              <p:nvPr/>
            </p:nvSpPr>
            <p:spPr>
              <a:xfrm>
                <a:off x="6172200" y="1825447"/>
                <a:ext cx="457200" cy="46055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椭圆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825447"/>
                <a:ext cx="457200" cy="460553"/>
              </a:xfrm>
              <a:prstGeom prst="ellipse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椭圆 17"/>
              <p:cNvSpPr/>
              <p:nvPr/>
            </p:nvSpPr>
            <p:spPr>
              <a:xfrm>
                <a:off x="6172200" y="2438400"/>
                <a:ext cx="457200" cy="4605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椭圆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438400"/>
                <a:ext cx="457200" cy="460553"/>
              </a:xfrm>
              <a:prstGeom prst="ellipse">
                <a:avLst/>
              </a:prstGeom>
              <a:blipFill rotWithShape="1">
                <a:blip r:embed="rId6"/>
                <a:stretch>
                  <a:fillRect l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椭圆 18"/>
              <p:cNvSpPr/>
              <p:nvPr/>
            </p:nvSpPr>
            <p:spPr>
              <a:xfrm>
                <a:off x="6858000" y="2971800"/>
                <a:ext cx="457200" cy="4605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椭圆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2971800"/>
                <a:ext cx="457200" cy="460553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椭圆 19"/>
              <p:cNvSpPr/>
              <p:nvPr/>
            </p:nvSpPr>
            <p:spPr>
              <a:xfrm>
                <a:off x="5105400" y="1825447"/>
                <a:ext cx="457200" cy="4605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椭圆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825447"/>
                <a:ext cx="457200" cy="460553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椭圆 20"/>
              <p:cNvSpPr/>
              <p:nvPr/>
            </p:nvSpPr>
            <p:spPr>
              <a:xfrm>
                <a:off x="5105400" y="2438400"/>
                <a:ext cx="457200" cy="46055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椭圆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438400"/>
                <a:ext cx="457200" cy="460553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22"/>
          <p:cNvCxnSpPr>
            <a:stCxn id="10" idx="2"/>
            <a:endCxn id="13" idx="6"/>
          </p:cNvCxnSpPr>
          <p:nvPr/>
        </p:nvCxnSpPr>
        <p:spPr>
          <a:xfrm flipH="1">
            <a:off x="7315200" y="3200400"/>
            <a:ext cx="533400" cy="16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23"/>
          <p:cNvCxnSpPr>
            <a:stCxn id="9" idx="2"/>
            <a:endCxn id="12" idx="6"/>
          </p:cNvCxnSpPr>
          <p:nvPr/>
        </p:nvCxnSpPr>
        <p:spPr>
          <a:xfrm flipH="1">
            <a:off x="6629400" y="2668677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箭头连接符 30"/>
          <p:cNvCxnSpPr>
            <a:stCxn id="12" idx="4"/>
            <a:endCxn id="19" idx="0"/>
          </p:cNvCxnSpPr>
          <p:nvPr/>
        </p:nvCxnSpPr>
        <p:spPr>
          <a:xfrm>
            <a:off x="6400800" y="2898953"/>
            <a:ext cx="42469" cy="11487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椭圆 33"/>
              <p:cNvSpPr/>
              <p:nvPr/>
            </p:nvSpPr>
            <p:spPr>
              <a:xfrm>
                <a:off x="6157519" y="4047744"/>
                <a:ext cx="571500" cy="53507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椭圆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519" y="4047744"/>
                <a:ext cx="571500" cy="535077"/>
              </a:xfrm>
              <a:prstGeom prst="ellipse">
                <a:avLst/>
              </a:prstGeom>
              <a:blipFill rotWithShape="1">
                <a:blip r:embed="rId10"/>
                <a:stretch>
                  <a:fillRect l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直接箭头连接符 38"/>
          <p:cNvCxnSpPr>
            <a:stCxn id="14" idx="6"/>
            <a:endCxn id="19" idx="0"/>
          </p:cNvCxnSpPr>
          <p:nvPr/>
        </p:nvCxnSpPr>
        <p:spPr>
          <a:xfrm>
            <a:off x="5562600" y="2055724"/>
            <a:ext cx="880669" cy="1992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42"/>
          <p:cNvCxnSpPr>
            <a:stCxn id="14" idx="6"/>
            <a:endCxn id="11" idx="2"/>
          </p:cNvCxnSpPr>
          <p:nvPr/>
        </p:nvCxnSpPr>
        <p:spPr>
          <a:xfrm>
            <a:off x="5562600" y="2055724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直接箭头连接符 45"/>
          <p:cNvCxnSpPr>
            <a:stCxn id="12" idx="0"/>
            <a:endCxn id="11" idx="4"/>
          </p:cNvCxnSpPr>
          <p:nvPr/>
        </p:nvCxnSpPr>
        <p:spPr>
          <a:xfrm flipV="1">
            <a:off x="6400800" y="22860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49"/>
          <p:cNvCxnSpPr>
            <a:stCxn id="12" idx="2"/>
            <a:endCxn id="15" idx="6"/>
          </p:cNvCxnSpPr>
          <p:nvPr/>
        </p:nvCxnSpPr>
        <p:spPr>
          <a:xfrm flipH="1">
            <a:off x="5562600" y="2668677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矩形 52"/>
          <p:cNvSpPr/>
          <p:nvPr/>
        </p:nvSpPr>
        <p:spPr>
          <a:xfrm>
            <a:off x="4953000" y="914400"/>
            <a:ext cx="2171700" cy="7037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US" dirty="0"/>
              <a:t>∞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椭圆 53"/>
              <p:cNvSpPr/>
              <p:nvPr/>
            </p:nvSpPr>
            <p:spPr>
              <a:xfrm>
                <a:off x="5105400" y="1036014"/>
                <a:ext cx="457200" cy="4605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椭圆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036014"/>
                <a:ext cx="457200" cy="460553"/>
              </a:xfrm>
              <a:prstGeom prst="ellipse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椭圆 54"/>
              <p:cNvSpPr/>
              <p:nvPr/>
            </p:nvSpPr>
            <p:spPr>
              <a:xfrm>
                <a:off x="6172200" y="1036014"/>
                <a:ext cx="457200" cy="4605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  <m:sup/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椭圆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036014"/>
                <a:ext cx="457200" cy="460553"/>
              </a:xfrm>
              <a:prstGeom prst="ellipse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椭圆 55"/>
              <p:cNvSpPr/>
              <p:nvPr/>
            </p:nvSpPr>
            <p:spPr>
              <a:xfrm>
                <a:off x="7848600" y="990600"/>
                <a:ext cx="457200" cy="46055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椭圆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990600"/>
                <a:ext cx="457200" cy="460553"/>
              </a:xfrm>
              <a:prstGeom prst="ellipse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56"/>
          <p:cNvCxnSpPr>
            <a:stCxn id="27" idx="2"/>
            <a:endCxn id="11" idx="0"/>
          </p:cNvCxnSpPr>
          <p:nvPr/>
        </p:nvCxnSpPr>
        <p:spPr>
          <a:xfrm flipH="1">
            <a:off x="6400800" y="1220877"/>
            <a:ext cx="1447800" cy="604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接箭头连接符 57"/>
          <p:cNvCxnSpPr>
            <a:stCxn id="25" idx="6"/>
            <a:endCxn id="11" idx="0"/>
          </p:cNvCxnSpPr>
          <p:nvPr/>
        </p:nvCxnSpPr>
        <p:spPr>
          <a:xfrm>
            <a:off x="5562600" y="1266291"/>
            <a:ext cx="838200" cy="559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58"/>
          <p:cNvCxnSpPr>
            <a:stCxn id="26" idx="4"/>
            <a:endCxn id="11" idx="0"/>
          </p:cNvCxnSpPr>
          <p:nvPr/>
        </p:nvCxnSpPr>
        <p:spPr>
          <a:xfrm>
            <a:off x="6400800" y="1496567"/>
            <a:ext cx="0" cy="328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矩形 72"/>
          <p:cNvSpPr/>
          <p:nvPr/>
        </p:nvSpPr>
        <p:spPr>
          <a:xfrm>
            <a:off x="3962401" y="2286000"/>
            <a:ext cx="914400" cy="1562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US" dirty="0"/>
              <a:t>∞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椭圆 73"/>
              <p:cNvSpPr/>
              <p:nvPr/>
            </p:nvSpPr>
            <p:spPr>
              <a:xfrm>
                <a:off x="4191000" y="3200400"/>
                <a:ext cx="457200" cy="4605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4" name="椭圆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200400"/>
                <a:ext cx="457200" cy="460553"/>
              </a:xfrm>
              <a:prstGeom prst="ellipse">
                <a:avLst/>
              </a:prstGeom>
              <a:blipFill rotWithShape="1">
                <a:blip r:embed="rId14"/>
                <a:stretch>
                  <a:fillRect l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接箭头连接符 74"/>
          <p:cNvCxnSpPr>
            <a:stCxn id="32" idx="6"/>
            <a:endCxn id="19" idx="0"/>
          </p:cNvCxnSpPr>
          <p:nvPr/>
        </p:nvCxnSpPr>
        <p:spPr>
          <a:xfrm>
            <a:off x="4648200" y="3430677"/>
            <a:ext cx="1795069" cy="6170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矩形 77"/>
          <p:cNvSpPr/>
          <p:nvPr/>
        </p:nvSpPr>
        <p:spPr>
          <a:xfrm>
            <a:off x="3952647" y="3962400"/>
            <a:ext cx="914400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US" dirty="0" smtClean="0"/>
              <a:t>A</a:t>
            </a:r>
            <a:endParaRPr lang="en-US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椭圆 78"/>
              <p:cNvSpPr/>
              <p:nvPr/>
            </p:nvSpPr>
            <p:spPr>
              <a:xfrm>
                <a:off x="4191001" y="4047744"/>
                <a:ext cx="457200" cy="460553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9" name="椭圆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1" y="4047744"/>
                <a:ext cx="457200" cy="460553"/>
              </a:xfrm>
              <a:prstGeom prst="ellipse">
                <a:avLst/>
              </a:prstGeom>
              <a:blipFill rotWithShape="1">
                <a:blip r:embed="rId15"/>
                <a:stretch>
                  <a:fillRect l="-63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接箭头连接符 79"/>
          <p:cNvCxnSpPr>
            <a:stCxn id="35" idx="6"/>
            <a:endCxn id="19" idx="2"/>
          </p:cNvCxnSpPr>
          <p:nvPr/>
        </p:nvCxnSpPr>
        <p:spPr>
          <a:xfrm>
            <a:off x="4648201" y="4278021"/>
            <a:ext cx="1509318" cy="372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7" name="矩形 82"/>
          <p:cNvSpPr/>
          <p:nvPr/>
        </p:nvSpPr>
        <p:spPr>
          <a:xfrm>
            <a:off x="4038600" y="2362200"/>
            <a:ext cx="762000" cy="7810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b"/>
          <a:lstStyle/>
          <a:p>
            <a:pPr algn="r"/>
            <a:r>
              <a:rPr lang="en-US" dirty="0" smtClean="0"/>
              <a:t>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椭圆 83"/>
              <p:cNvSpPr/>
              <p:nvPr/>
            </p:nvSpPr>
            <p:spPr>
              <a:xfrm>
                <a:off x="4191001" y="2438400"/>
                <a:ext cx="457200" cy="460553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𝑘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4" name="椭圆 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1" y="2438400"/>
                <a:ext cx="457200" cy="460553"/>
              </a:xfrm>
              <a:prstGeom prst="ellipse">
                <a:avLst/>
              </a:prstGeom>
              <a:blipFill rotWithShape="1">
                <a:blip r:embed="rId16"/>
                <a:stretch>
                  <a:fillRect l="-8861"/>
                </a:stretch>
              </a:blipFill>
              <a:ln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箭头连接符 84"/>
          <p:cNvCxnSpPr>
            <a:stCxn id="38" idx="6"/>
            <a:endCxn id="15" idx="2"/>
          </p:cNvCxnSpPr>
          <p:nvPr/>
        </p:nvCxnSpPr>
        <p:spPr>
          <a:xfrm>
            <a:off x="4648201" y="2668677"/>
            <a:ext cx="4571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接箭头连接符 99"/>
          <p:cNvCxnSpPr>
            <a:stCxn id="13" idx="4"/>
            <a:endCxn id="19" idx="0"/>
          </p:cNvCxnSpPr>
          <p:nvPr/>
        </p:nvCxnSpPr>
        <p:spPr>
          <a:xfrm flipH="1">
            <a:off x="6443269" y="3432353"/>
            <a:ext cx="643331" cy="6153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椭圆 102"/>
              <p:cNvSpPr/>
              <p:nvPr/>
            </p:nvSpPr>
            <p:spPr>
              <a:xfrm>
                <a:off x="3429000" y="2438400"/>
                <a:ext cx="457200" cy="46055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椭圆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438400"/>
                <a:ext cx="457200" cy="460553"/>
              </a:xfrm>
              <a:prstGeom prst="ellipse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接箭头连接符 104"/>
          <p:cNvCxnSpPr>
            <a:stCxn id="41" idx="6"/>
            <a:endCxn id="38" idx="2"/>
          </p:cNvCxnSpPr>
          <p:nvPr/>
        </p:nvCxnSpPr>
        <p:spPr>
          <a:xfrm>
            <a:off x="3886200" y="2668677"/>
            <a:ext cx="3048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椭圆 110"/>
              <p:cNvSpPr/>
              <p:nvPr/>
            </p:nvSpPr>
            <p:spPr>
              <a:xfrm>
                <a:off x="4191000" y="1036014"/>
                <a:ext cx="457200" cy="46055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𝜄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椭圆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1036014"/>
                <a:ext cx="457200" cy="460553"/>
              </a:xfrm>
              <a:prstGeom prst="ellipse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直接箭头连接符 111"/>
          <p:cNvCxnSpPr>
            <a:stCxn id="43" idx="6"/>
            <a:endCxn id="25" idx="2"/>
          </p:cNvCxnSpPr>
          <p:nvPr/>
        </p:nvCxnSpPr>
        <p:spPr>
          <a:xfrm>
            <a:off x="4648200" y="1266291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曲线连接符 123"/>
          <p:cNvCxnSpPr>
            <a:stCxn id="43" idx="0"/>
            <a:endCxn id="26" idx="0"/>
          </p:cNvCxnSpPr>
          <p:nvPr/>
        </p:nvCxnSpPr>
        <p:spPr>
          <a:xfrm rot="5400000" flipH="1" flipV="1">
            <a:off x="5410200" y="45414"/>
            <a:ext cx="12700" cy="1981200"/>
          </a:xfrm>
          <a:prstGeom prst="curvedConnector3">
            <a:avLst>
              <a:gd name="adj1" fmla="val 18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椭圆 132"/>
              <p:cNvSpPr/>
              <p:nvPr/>
            </p:nvSpPr>
            <p:spPr>
              <a:xfrm>
                <a:off x="7848600" y="1825447"/>
                <a:ext cx="457200" cy="460553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3" name="椭圆 1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1825447"/>
                <a:ext cx="457200" cy="460553"/>
              </a:xfrm>
              <a:prstGeom prst="ellipse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接箭头连接符 133"/>
          <p:cNvCxnSpPr>
            <a:stCxn id="46" idx="2"/>
            <a:endCxn id="11" idx="6"/>
          </p:cNvCxnSpPr>
          <p:nvPr/>
        </p:nvCxnSpPr>
        <p:spPr>
          <a:xfrm flipH="1">
            <a:off x="6629400" y="2055724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8" name="组合 6"/>
          <p:cNvGrpSpPr/>
          <p:nvPr/>
        </p:nvGrpSpPr>
        <p:grpSpPr>
          <a:xfrm>
            <a:off x="38100" y="990601"/>
            <a:ext cx="3276600" cy="3200399"/>
            <a:chOff x="38100" y="990601"/>
            <a:chExt cx="3276600" cy="32003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椭圆 136"/>
                <p:cNvSpPr/>
                <p:nvPr/>
              </p:nvSpPr>
              <p:spPr>
                <a:xfrm>
                  <a:off x="1371600" y="990601"/>
                  <a:ext cx="514350" cy="505966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𝛼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7" name="椭圆 1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71600" y="990601"/>
                  <a:ext cx="514350" cy="505966"/>
                </a:xfrm>
                <a:prstGeom prst="ellipse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矩形 137"/>
            <p:cNvSpPr/>
            <p:nvPr/>
          </p:nvSpPr>
          <p:spPr>
            <a:xfrm>
              <a:off x="38100" y="1661007"/>
              <a:ext cx="876300" cy="25299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r"/>
              <a:endParaRPr lang="en-US" baseline="-25000" dirty="0"/>
            </a:p>
          </p:txBody>
        </p:sp>
        <p:sp>
          <p:nvSpPr>
            <p:cNvPr id="51" name="矩形 138"/>
            <p:cNvSpPr/>
            <p:nvPr/>
          </p:nvSpPr>
          <p:spPr>
            <a:xfrm>
              <a:off x="1181100" y="1661007"/>
              <a:ext cx="876300" cy="25299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r"/>
              <a:endParaRPr lang="en-US" baseline="-25000" dirty="0"/>
            </a:p>
          </p:txBody>
        </p:sp>
        <p:sp>
          <p:nvSpPr>
            <p:cNvPr id="52" name="矩形 139"/>
            <p:cNvSpPr/>
            <p:nvPr/>
          </p:nvSpPr>
          <p:spPr>
            <a:xfrm>
              <a:off x="2438400" y="1661007"/>
              <a:ext cx="876300" cy="252999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r"/>
              <a:endParaRPr lang="en-US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椭圆 140"/>
                <p:cNvSpPr/>
                <p:nvPr/>
              </p:nvSpPr>
              <p:spPr>
                <a:xfrm>
                  <a:off x="228071" y="1771238"/>
                  <a:ext cx="496359" cy="499479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𝑟𝑐𝑟𝑝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1" name="椭圆 14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71" y="1771238"/>
                  <a:ext cx="496359" cy="499479"/>
                </a:xfrm>
                <a:prstGeom prst="ellipse">
                  <a:avLst/>
                </a:prstGeom>
                <a:blipFill rotWithShape="1">
                  <a:blip r:embed="rId24"/>
                  <a:stretch>
                    <a:fillRect l="-116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椭圆 141"/>
                <p:cNvSpPr/>
                <p:nvPr/>
              </p:nvSpPr>
              <p:spPr>
                <a:xfrm>
                  <a:off x="1352550" y="1752600"/>
                  <a:ext cx="533400" cy="53675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𝑡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𝑟𝑐𝑟𝑝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2" name="椭圆 1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2550" y="1752600"/>
                  <a:ext cx="533400" cy="536754"/>
                </a:xfrm>
                <a:prstGeom prst="ellipse">
                  <a:avLst/>
                </a:prstGeom>
                <a:blipFill rotWithShape="1">
                  <a:blip r:embed="rId25"/>
                  <a:stretch>
                    <a:fillRect l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椭圆 142"/>
                <p:cNvSpPr/>
                <p:nvPr/>
              </p:nvSpPr>
              <p:spPr>
                <a:xfrm>
                  <a:off x="2583809" y="1752600"/>
                  <a:ext cx="533400" cy="53675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i="1" smtClean="0">
                                <a:latin typeface="Cambria Math"/>
                                <a:ea typeface="Cambria Math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/>
                              </a:rPr>
                              <m:t>𝑇</m:t>
                            </m:r>
                          </m:sub>
                          <m:sup>
                            <m:r>
                              <a:rPr lang="en-US" sz="1600" b="0" i="1" smtClean="0">
                                <a:latin typeface="Cambria Math"/>
                              </a:rPr>
                              <m:t>𝑟𝑐𝑟𝑝</m:t>
                            </m:r>
                          </m:sup>
                        </m:sSub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43" name="椭圆 14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3809" y="1752600"/>
                  <a:ext cx="533400" cy="536754"/>
                </a:xfrm>
                <a:prstGeom prst="ellipse">
                  <a:avLst/>
                </a:prstGeom>
                <a:blipFill rotWithShape="1">
                  <a:blip r:embed="rId26"/>
                  <a:stretch>
                    <a:fillRect l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直接箭头连接符 143"/>
            <p:cNvCxnSpPr>
              <a:stCxn id="49" idx="4"/>
              <a:endCxn id="53" idx="0"/>
            </p:cNvCxnSpPr>
            <p:nvPr/>
          </p:nvCxnSpPr>
          <p:spPr>
            <a:xfrm flipH="1">
              <a:off x="476251" y="1496567"/>
              <a:ext cx="1152524" cy="27467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直接箭头连接符 144"/>
            <p:cNvCxnSpPr>
              <a:endCxn id="54" idx="0"/>
            </p:cNvCxnSpPr>
            <p:nvPr/>
          </p:nvCxnSpPr>
          <p:spPr>
            <a:xfrm flipH="1">
              <a:off x="1619250" y="1496567"/>
              <a:ext cx="9525" cy="2560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直接箭头连接符 145"/>
            <p:cNvCxnSpPr>
              <a:stCxn id="49" idx="4"/>
              <a:endCxn id="55" idx="0"/>
            </p:cNvCxnSpPr>
            <p:nvPr/>
          </p:nvCxnSpPr>
          <p:spPr>
            <a:xfrm>
              <a:off x="1628775" y="1496567"/>
              <a:ext cx="1221734" cy="2560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矩形 157"/>
            <p:cNvSpPr/>
            <p:nvPr/>
          </p:nvSpPr>
          <p:spPr>
            <a:xfrm>
              <a:off x="114300" y="2342975"/>
              <a:ext cx="723900" cy="17047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r"/>
              <a:r>
                <a:rPr lang="en-US" dirty="0" smtClean="0"/>
                <a:t>N</a:t>
              </a:r>
              <a:r>
                <a:rPr lang="en-US" baseline="-25000" dirty="0"/>
                <a:t>1</a:t>
              </a:r>
            </a:p>
          </p:txBody>
        </p:sp>
        <p:sp>
          <p:nvSpPr>
            <p:cNvPr id="60" name="矩形 158"/>
            <p:cNvSpPr/>
            <p:nvPr/>
          </p:nvSpPr>
          <p:spPr>
            <a:xfrm>
              <a:off x="1276350" y="2342975"/>
              <a:ext cx="723900" cy="17047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r"/>
              <a:r>
                <a:rPr lang="en-US" dirty="0" err="1" smtClean="0"/>
                <a:t>N</a:t>
              </a:r>
              <a:r>
                <a:rPr lang="en-US" baseline="-25000" dirty="0" err="1" smtClean="0"/>
                <a:t>t</a:t>
              </a:r>
              <a:endParaRPr lang="en-US" baseline="-25000" dirty="0"/>
            </a:p>
          </p:txBody>
        </p:sp>
        <p:sp>
          <p:nvSpPr>
            <p:cNvPr id="61" name="矩形 159"/>
            <p:cNvSpPr/>
            <p:nvPr/>
          </p:nvSpPr>
          <p:spPr>
            <a:xfrm>
              <a:off x="2514600" y="2342975"/>
              <a:ext cx="723900" cy="170476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b"/>
            <a:lstStyle/>
            <a:p>
              <a:pPr algn="r"/>
              <a:r>
                <a:rPr lang="en-US" dirty="0" smtClean="0"/>
                <a:t>N</a:t>
              </a:r>
              <a:r>
                <a:rPr lang="en-US" baseline="-25000" dirty="0" smtClean="0"/>
                <a:t>T</a:t>
              </a:r>
              <a:endParaRPr lang="en-US" baseline="-250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椭圆 160"/>
                <p:cNvSpPr/>
                <p:nvPr/>
              </p:nvSpPr>
              <p:spPr>
                <a:xfrm>
                  <a:off x="247651" y="2438399"/>
                  <a:ext cx="457200" cy="46055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1,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1" name="椭圆 1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651" y="2438399"/>
                  <a:ext cx="457200" cy="460553"/>
                </a:xfrm>
                <a:prstGeom prst="ellipse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椭圆 161"/>
                <p:cNvSpPr/>
                <p:nvPr/>
              </p:nvSpPr>
              <p:spPr>
                <a:xfrm>
                  <a:off x="1396767" y="2438398"/>
                  <a:ext cx="457200" cy="46055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2" name="椭圆 1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6767" y="2438398"/>
                  <a:ext cx="457200" cy="460553"/>
                </a:xfrm>
                <a:prstGeom prst="ellipse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椭圆 162"/>
                <p:cNvSpPr/>
                <p:nvPr/>
              </p:nvSpPr>
              <p:spPr>
                <a:xfrm>
                  <a:off x="2621909" y="2438400"/>
                  <a:ext cx="457200" cy="460553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1,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3" name="椭圆 1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1909" y="2438400"/>
                  <a:ext cx="457200" cy="460553"/>
                </a:xfrm>
                <a:prstGeom prst="ellipse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椭圆 185"/>
                <p:cNvSpPr/>
                <p:nvPr/>
              </p:nvSpPr>
              <p:spPr>
                <a:xfrm>
                  <a:off x="247650" y="3176265"/>
                  <a:ext cx="457200" cy="46055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1,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6" name="椭圆 1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650" y="3176265"/>
                  <a:ext cx="457200" cy="460553"/>
                </a:xfrm>
                <a:prstGeom prst="ellipse">
                  <a:avLst/>
                </a:prstGeom>
                <a:blipFill rotWithShape="1">
                  <a:blip r:embed="rId30"/>
                  <a:stretch>
                    <a:fillRect l="-50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椭圆 186"/>
                <p:cNvSpPr/>
                <p:nvPr/>
              </p:nvSpPr>
              <p:spPr>
                <a:xfrm>
                  <a:off x="1396767" y="3176264"/>
                  <a:ext cx="457200" cy="46055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7" name="椭圆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6767" y="3176264"/>
                  <a:ext cx="457200" cy="460553"/>
                </a:xfrm>
                <a:prstGeom prst="ellipse">
                  <a:avLst/>
                </a:prstGeom>
                <a:blipFill rotWithShape="1">
                  <a:blip r:embed="rId31"/>
                  <a:stretch>
                    <a:fillRect l="-37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椭圆 187"/>
                <p:cNvSpPr/>
                <p:nvPr/>
              </p:nvSpPr>
              <p:spPr>
                <a:xfrm>
                  <a:off x="2621909" y="3195359"/>
                  <a:ext cx="457200" cy="46055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𝑇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8" name="椭圆 18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1909" y="3195359"/>
                  <a:ext cx="457200" cy="460553"/>
                </a:xfrm>
                <a:prstGeom prst="ellipse">
                  <a:avLst/>
                </a:prstGeom>
                <a:blipFill rotWithShape="1">
                  <a:blip r:embed="rId32"/>
                  <a:stretch>
                    <a:fillRect l="-75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8" name="直接箭头连接符 188"/>
            <p:cNvCxnSpPr>
              <a:stCxn id="53" idx="4"/>
              <a:endCxn id="62" idx="0"/>
            </p:cNvCxnSpPr>
            <p:nvPr/>
          </p:nvCxnSpPr>
          <p:spPr>
            <a:xfrm>
              <a:off x="476251" y="2270717"/>
              <a:ext cx="0" cy="16768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直接箭头连接符 189"/>
            <p:cNvCxnSpPr>
              <a:stCxn id="62" idx="4"/>
              <a:endCxn id="65" idx="0"/>
            </p:cNvCxnSpPr>
            <p:nvPr/>
          </p:nvCxnSpPr>
          <p:spPr>
            <a:xfrm flipH="1">
              <a:off x="476250" y="2898952"/>
              <a:ext cx="1" cy="2773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接箭头连接符 190"/>
            <p:cNvCxnSpPr>
              <a:stCxn id="55" idx="4"/>
              <a:endCxn id="64" idx="0"/>
            </p:cNvCxnSpPr>
            <p:nvPr/>
          </p:nvCxnSpPr>
          <p:spPr>
            <a:xfrm>
              <a:off x="2850509" y="2289354"/>
              <a:ext cx="0" cy="14904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直接箭头连接符 191"/>
            <p:cNvCxnSpPr>
              <a:stCxn id="64" idx="4"/>
              <a:endCxn id="67" idx="0"/>
            </p:cNvCxnSpPr>
            <p:nvPr/>
          </p:nvCxnSpPr>
          <p:spPr>
            <a:xfrm>
              <a:off x="2850509" y="2898953"/>
              <a:ext cx="0" cy="2964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直接箭头连接符 192"/>
            <p:cNvCxnSpPr>
              <a:stCxn id="54" idx="4"/>
              <a:endCxn id="63" idx="0"/>
            </p:cNvCxnSpPr>
            <p:nvPr/>
          </p:nvCxnSpPr>
          <p:spPr>
            <a:xfrm>
              <a:off x="1619250" y="2289354"/>
              <a:ext cx="6117" cy="1490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直接箭头连接符 193"/>
            <p:cNvCxnSpPr>
              <a:stCxn id="63" idx="4"/>
              <a:endCxn id="66" idx="0"/>
            </p:cNvCxnSpPr>
            <p:nvPr/>
          </p:nvCxnSpPr>
          <p:spPr>
            <a:xfrm>
              <a:off x="1625367" y="2898951"/>
              <a:ext cx="0" cy="27731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直接箭头连接符 194"/>
            <p:cNvCxnSpPr>
              <a:stCxn id="62" idx="0"/>
            </p:cNvCxnSpPr>
            <p:nvPr/>
          </p:nvCxnSpPr>
          <p:spPr>
            <a:xfrm flipV="1">
              <a:off x="476251" y="2020978"/>
              <a:ext cx="514349" cy="4174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直接箭头连接符 195"/>
            <p:cNvCxnSpPr/>
            <p:nvPr/>
          </p:nvCxnSpPr>
          <p:spPr>
            <a:xfrm flipV="1">
              <a:off x="914400" y="1982878"/>
              <a:ext cx="438150" cy="45552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直接箭头连接符 218"/>
            <p:cNvCxnSpPr>
              <a:stCxn id="63" idx="0"/>
            </p:cNvCxnSpPr>
            <p:nvPr/>
          </p:nvCxnSpPr>
          <p:spPr>
            <a:xfrm flipV="1">
              <a:off x="1625367" y="2020977"/>
              <a:ext cx="508233" cy="41742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直接箭头连接符 219"/>
            <p:cNvCxnSpPr>
              <a:endCxn id="55" idx="2"/>
            </p:cNvCxnSpPr>
            <p:nvPr/>
          </p:nvCxnSpPr>
          <p:spPr>
            <a:xfrm flipV="1">
              <a:off x="2209800" y="2020977"/>
              <a:ext cx="374009" cy="41742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869310" y="2883714"/>
              <a:ext cx="387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046600" y="2895600"/>
              <a:ext cx="3879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</p:grpSp>
      <p:sp>
        <p:nvSpPr>
          <p:cNvPr id="80" name="圆角矩形 232"/>
          <p:cNvSpPr/>
          <p:nvPr/>
        </p:nvSpPr>
        <p:spPr>
          <a:xfrm>
            <a:off x="1065052" y="2426330"/>
            <a:ext cx="1146495" cy="1222555"/>
          </a:xfrm>
          <a:prstGeom prst="roundRect">
            <a:avLst/>
          </a:prstGeom>
          <a:noFill/>
          <a:ln>
            <a:solidFill>
              <a:schemeClr val="dk1">
                <a:alpha val="4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直接箭头连接符 233"/>
          <p:cNvCxnSpPr>
            <a:endCxn id="14" idx="2"/>
          </p:cNvCxnSpPr>
          <p:nvPr/>
        </p:nvCxnSpPr>
        <p:spPr>
          <a:xfrm>
            <a:off x="3429000" y="2055723"/>
            <a:ext cx="1676400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429000" y="5563878"/>
                <a:ext cx="4495800" cy="686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  <a:ea typeface="Cambria Math"/>
                        </a:rPr>
                        <m:t>exp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⁡(−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1,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25"/>
                                    </m:r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  <a:ea typeface="Cambria Math"/>
                            </a:rPr>
                            <m:t>&gt;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′</m:t>
                              </m:r>
                            </m:sub>
                          </m:sSub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240" name="TextBox 2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5563878"/>
                <a:ext cx="4495800" cy="686342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371850" y="5190186"/>
                <a:ext cx="4210050" cy="1060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dirty="0">
                          <a:latin typeface="Cambria Math"/>
                          <a:ea typeface="Cambria Math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US" b="0" i="0" dirty="0" smtClean="0">
                          <a:latin typeface="Cambria Math"/>
                          <a:ea typeface="Cambria Math"/>
                        </a:rPr>
                        <m:t>Gaussian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p>
                          </m:sSubSup>
                          <m:r>
                            <a:rPr lang="en-US" b="0" i="0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𝜂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  <m:sup/>
                          </m:sSubSup>
                          <m:r>
                            <a:rPr lang="en-US" b="0" i="0" smtClean="0">
                              <a:latin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</m:acc>
                            </m:e>
                            <m:sub>
                              <m:sSub>
                                <m:sSubPr>
                                  <m:ctrlPr>
                                    <a:rPr lang="en-US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b="0" i="1" dirty="0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′=1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𝐶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′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1" name="TextBox 2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1850" y="5190186"/>
                <a:ext cx="4210050" cy="1060034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矩形 242"/>
              <p:cNvSpPr/>
              <p:nvPr/>
            </p:nvSpPr>
            <p:spPr>
              <a:xfrm>
                <a:off x="3561197" y="5150110"/>
                <a:ext cx="2476383" cy="4137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𝐵𝑒𝑟𝑏𝑜𝑢𝑙𝑙𝑖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3" name="矩形 2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1197" y="5150110"/>
                <a:ext cx="2476383" cy="413768"/>
              </a:xfrm>
              <a:prstGeom prst="rect">
                <a:avLst/>
              </a:prstGeom>
              <a:blipFill rotWithShape="1">
                <a:blip r:embed="rId35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矩形标注 231"/>
          <p:cNvSpPr/>
          <p:nvPr/>
        </p:nvSpPr>
        <p:spPr>
          <a:xfrm>
            <a:off x="3429000" y="838200"/>
            <a:ext cx="5650382" cy="4191000"/>
          </a:xfrm>
          <a:prstGeom prst="wedgeRectCallout">
            <a:avLst>
              <a:gd name="adj1" fmla="val -70596"/>
              <a:gd name="adj2" fmla="val -7512"/>
            </a:avLst>
          </a:prstGeom>
          <a:noFill/>
          <a:ln>
            <a:solidFill>
              <a:schemeClr val="dk1">
                <a:alpha val="40000"/>
              </a:schemeClr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流程图: 可选过程 96"/>
          <p:cNvSpPr/>
          <p:nvPr/>
        </p:nvSpPr>
        <p:spPr>
          <a:xfrm>
            <a:off x="7441082" y="1"/>
            <a:ext cx="1638300" cy="685800"/>
          </a:xfrm>
          <a:prstGeom prst="flowChartAlternate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Base</a:t>
            </a:r>
            <a:endParaRPr lang="en-US" dirty="0"/>
          </a:p>
        </p:txBody>
      </p:sp>
      <p:sp>
        <p:nvSpPr>
          <p:cNvPr id="87" name="流程图: 可选过程 97"/>
          <p:cNvSpPr/>
          <p:nvPr/>
        </p:nvSpPr>
        <p:spPr>
          <a:xfrm>
            <a:off x="7441082" y="1"/>
            <a:ext cx="1638300" cy="685800"/>
          </a:xfrm>
          <a:prstGeom prst="flowChartAlternate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Base+Reg</a:t>
            </a:r>
            <a:endParaRPr lang="en-US" dirty="0"/>
          </a:p>
        </p:txBody>
      </p:sp>
      <p:sp>
        <p:nvSpPr>
          <p:cNvPr id="88" name="流程图: 可选过程 98"/>
          <p:cNvSpPr/>
          <p:nvPr/>
        </p:nvSpPr>
        <p:spPr>
          <a:xfrm>
            <a:off x="7429500" y="0"/>
            <a:ext cx="1638300" cy="685800"/>
          </a:xfrm>
          <a:prstGeom prst="flowChartAlternateProcess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Base+Reg+Aff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2285605" y="6258289"/>
            <a:ext cx="4479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+mn-lt"/>
              </a:rPr>
              <a:t>Balasubramanyan</a:t>
            </a:r>
            <a:r>
              <a:rPr lang="en-US" sz="2000" dirty="0" smtClean="0">
                <a:latin typeface="+mn-lt"/>
              </a:rPr>
              <a:t> and Cohen (SDM 2013)</a:t>
            </a:r>
            <a:endParaRPr lang="en-US" sz="2000" dirty="0">
              <a:latin typeface="+mn-lt"/>
            </a:endParaRPr>
          </a:p>
        </p:txBody>
      </p:sp>
      <p:sp>
        <p:nvSpPr>
          <p:cNvPr id="90" name="矩形 9"/>
          <p:cNvSpPr/>
          <p:nvPr/>
        </p:nvSpPr>
        <p:spPr>
          <a:xfrm>
            <a:off x="0" y="914401"/>
            <a:ext cx="3561197" cy="3505200"/>
          </a:xfrm>
          <a:prstGeom prst="rect">
            <a:avLst/>
          </a:prstGeom>
          <a:solidFill>
            <a:srgbClr val="0070C0">
              <a:alpha val="33000"/>
            </a:srgb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矩形 100"/>
          <p:cNvSpPr/>
          <p:nvPr/>
        </p:nvSpPr>
        <p:spPr>
          <a:xfrm>
            <a:off x="6671869" y="2933700"/>
            <a:ext cx="1962149" cy="619116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矩形 101"/>
          <p:cNvSpPr/>
          <p:nvPr/>
        </p:nvSpPr>
        <p:spPr>
          <a:xfrm>
            <a:off x="3886200" y="3154756"/>
            <a:ext cx="1142999" cy="693344"/>
          </a:xfrm>
          <a:prstGeom prst="rect">
            <a:avLst/>
          </a:prstGeom>
          <a:solidFill>
            <a:srgbClr val="0070C0">
              <a:alpha val="33000"/>
            </a:srgb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矩形 108"/>
          <p:cNvSpPr/>
          <p:nvPr/>
        </p:nvSpPr>
        <p:spPr>
          <a:xfrm>
            <a:off x="4019552" y="3938730"/>
            <a:ext cx="847496" cy="644091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矩形 109"/>
          <p:cNvSpPr/>
          <p:nvPr/>
        </p:nvSpPr>
        <p:spPr>
          <a:xfrm>
            <a:off x="4974235" y="1731298"/>
            <a:ext cx="816966" cy="611677"/>
          </a:xfrm>
          <a:prstGeom prst="rect">
            <a:avLst/>
          </a:prstGeom>
          <a:solidFill>
            <a:srgbClr val="0070C0">
              <a:alpha val="33000"/>
            </a:srgbClr>
          </a:solidFill>
          <a:ln>
            <a:solidFill>
              <a:srgbClr val="0070C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0" y="4582821"/>
            <a:ext cx="3238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idea: </a:t>
            </a:r>
            <a:r>
              <a:rPr lang="en-US" dirty="0" smtClean="0"/>
              <a:t>If timestamps of tweets in the event cluster deviate much from </a:t>
            </a:r>
            <a:r>
              <a:rPr lang="en-US" i="1" dirty="0" smtClean="0"/>
              <a:t>t</a:t>
            </a:r>
            <a:r>
              <a:rPr lang="en-US" dirty="0" smtClean="0"/>
              <a:t>, the probability of observing </a:t>
            </a:r>
            <a:r>
              <a:rPr lang="en-US" i="1" dirty="0" smtClean="0"/>
              <a:t>r</a:t>
            </a:r>
            <a:r>
              <a:rPr lang="en-US" dirty="0" smtClean="0"/>
              <a:t> becomes smaller.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0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4" grpId="0" animBg="1"/>
      <p:bldP spid="25" grpId="0" animBg="1"/>
      <p:bldP spid="26" grpId="0" animBg="1"/>
      <p:bldP spid="27" grpId="0" animBg="1"/>
      <p:bldP spid="37" grpId="0" animBg="1"/>
      <p:bldP spid="38" grpId="0" animBg="1"/>
      <p:bldP spid="41" grpId="0" animBg="1"/>
      <p:bldP spid="43" grpId="0" animBg="1"/>
      <p:bldP spid="46" grpId="0" animBg="1"/>
      <p:bldP spid="82" grpId="0"/>
      <p:bldP spid="82" grpId="1"/>
      <p:bldP spid="83" grpId="0"/>
      <p:bldP spid="84" grpId="0"/>
      <p:bldP spid="84" grpId="1"/>
      <p:bldP spid="86" grpId="0" animBg="1"/>
      <p:bldP spid="86" grpId="1" animBg="1"/>
      <p:bldP spid="87" grpId="0" animBg="1"/>
      <p:bldP spid="87" grpId="1" animBg="1"/>
      <p:bldP spid="88" grpId="0" animBg="1"/>
      <p:bldP spid="89" grpId="0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/>
      <p:bldP spid="9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SG" dirty="0"/>
              <a:t>Dataset:</a:t>
            </a:r>
          </a:p>
          <a:p>
            <a:pPr lvl="1"/>
            <a:r>
              <a:rPr lang="en-SG" dirty="0"/>
              <a:t>500 users randomly selected from ~150K Singapore Twitter users</a:t>
            </a:r>
          </a:p>
          <a:p>
            <a:pPr lvl="1"/>
            <a:r>
              <a:rPr lang="en-SG" dirty="0"/>
              <a:t>Their tweets  from with 1st April 2012  to 30th June 2012</a:t>
            </a:r>
          </a:p>
          <a:p>
            <a:pPr lvl="1"/>
            <a:r>
              <a:rPr lang="en-SG" dirty="0"/>
              <a:t>655,881 tweets in </a:t>
            </a:r>
            <a:r>
              <a:rPr lang="en-SG" dirty="0" smtClean="0"/>
              <a:t>total</a:t>
            </a:r>
          </a:p>
          <a:p>
            <a:r>
              <a:rPr lang="en-SG" dirty="0"/>
              <a:t> Methods for comparison</a:t>
            </a:r>
          </a:p>
          <a:p>
            <a:pPr lvl="1"/>
            <a:r>
              <a:rPr lang="en-SG" dirty="0" err="1"/>
              <a:t>TimeUserLDA</a:t>
            </a:r>
            <a:r>
              <a:rPr lang="en-SG" dirty="0"/>
              <a:t>: </a:t>
            </a:r>
            <a:r>
              <a:rPr lang="en-SG" dirty="0" smtClean="0"/>
              <a:t>Diao </a:t>
            </a:r>
            <a:r>
              <a:rPr lang="en-SG" dirty="0"/>
              <a:t>et al. (2012) “Finding </a:t>
            </a:r>
            <a:r>
              <a:rPr lang="en-SG" dirty="0" err="1"/>
              <a:t>bursty</a:t>
            </a:r>
            <a:r>
              <a:rPr lang="en-SG" dirty="0"/>
              <a:t> topics from Microblogs”</a:t>
            </a:r>
          </a:p>
          <a:p>
            <a:pPr lvl="1"/>
            <a:r>
              <a:rPr lang="en-SG" dirty="0" smtClean="0"/>
              <a:t>Base: Our </a:t>
            </a:r>
            <a:r>
              <a:rPr lang="en-SG" dirty="0"/>
              <a:t>method without time duration regularization and event-topic affinity.</a:t>
            </a:r>
          </a:p>
          <a:p>
            <a:pPr lvl="1"/>
            <a:r>
              <a:rPr lang="en-SG" dirty="0" err="1" smtClean="0"/>
              <a:t>Base+Reg</a:t>
            </a:r>
            <a:r>
              <a:rPr lang="en-SG" dirty="0" smtClean="0"/>
              <a:t>: Our </a:t>
            </a:r>
            <a:r>
              <a:rPr lang="en-SG" dirty="0"/>
              <a:t>method without event-topic affinity.</a:t>
            </a:r>
          </a:p>
          <a:p>
            <a:pPr lvl="1"/>
            <a:r>
              <a:rPr lang="en-SG" dirty="0" err="1"/>
              <a:t>Base+Reg+Aff</a:t>
            </a:r>
            <a:endParaRPr lang="en-SG" dirty="0"/>
          </a:p>
          <a:p>
            <a:endParaRPr lang="en-SG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18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211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of Most Popular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ea typeface="宋体" charset="-122"/>
              </a:rPr>
              <a:t>Ground truth generation: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宋体" charset="-122"/>
              </a:rPr>
              <a:t>For each method, rank identified events by its magnitude.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宋体" charset="-122"/>
              </a:rPr>
              <a:t>Merge top-30 events from each method, then randomly pick 100 tweets from each event.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zh-CN" sz="2000" dirty="0">
                <a:ea typeface="宋体" charset="-122"/>
              </a:rPr>
              <a:t>For each event, provide the 100 tweets to two human judges, and ask them to score 1 (true )or 0 (false). Only when both judges score 1, we treat the event as true. (0.744 Cohen’s Kappa)</a:t>
            </a:r>
          </a:p>
          <a:p>
            <a:r>
              <a:rPr lang="en-US" altLang="zh-CN" sz="2400" dirty="0">
                <a:ea typeface="宋体" charset="-122"/>
              </a:rPr>
              <a:t>Quality of top events: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19</a:t>
            </a:fld>
            <a:endParaRPr lang="en-SG"/>
          </a:p>
        </p:txBody>
      </p:sp>
      <p:grpSp>
        <p:nvGrpSpPr>
          <p:cNvPr id="7" name="组合 2"/>
          <p:cNvGrpSpPr/>
          <p:nvPr/>
        </p:nvGrpSpPr>
        <p:grpSpPr>
          <a:xfrm>
            <a:off x="1447800" y="3862589"/>
            <a:ext cx="5562600" cy="2210075"/>
            <a:chOff x="1447800" y="3862589"/>
            <a:chExt cx="5562600" cy="221007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3862589"/>
              <a:ext cx="5562600" cy="19729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905000" y="5703332"/>
              <a:ext cx="495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Table 1: </a:t>
              </a:r>
              <a:r>
                <a:rPr lang="en-US" dirty="0" err="1" smtClean="0">
                  <a:latin typeface="+mn-lt"/>
                </a:rPr>
                <a:t>Precision@K</a:t>
              </a:r>
              <a:r>
                <a:rPr lang="en-US" dirty="0" smtClean="0">
                  <a:latin typeface="+mn-lt"/>
                </a:rPr>
                <a:t> for the various methods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0" name="矩形 6"/>
          <p:cNvSpPr/>
          <p:nvPr/>
        </p:nvSpPr>
        <p:spPr>
          <a:xfrm>
            <a:off x="1752600" y="4506142"/>
            <a:ext cx="5105400" cy="82785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2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Facts about Twitter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2</a:t>
            </a:fld>
            <a:endParaRPr lang="en-SG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293" y="996287"/>
            <a:ext cx="32480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 6"/>
          <p:cNvSpPr/>
          <p:nvPr/>
        </p:nvSpPr>
        <p:spPr>
          <a:xfrm>
            <a:off x="907505" y="3200400"/>
            <a:ext cx="7467600" cy="7620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500 million </a:t>
            </a:r>
            <a:r>
              <a:rPr lang="en-US" sz="2800" dirty="0" smtClean="0">
                <a:solidFill>
                  <a:schemeClr val="tx2"/>
                </a:solidFill>
              </a:rPr>
              <a:t>Tweets are sent per day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9" name="圆角矩形 10"/>
          <p:cNvSpPr/>
          <p:nvPr/>
        </p:nvSpPr>
        <p:spPr>
          <a:xfrm>
            <a:off x="907505" y="4114800"/>
            <a:ext cx="7467600" cy="7620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80% of Twitter active users are on mobile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0" name="圆角矩形 11"/>
          <p:cNvSpPr/>
          <p:nvPr/>
        </p:nvSpPr>
        <p:spPr>
          <a:xfrm>
            <a:off x="914400" y="5029200"/>
            <a:ext cx="7467600" cy="7620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77% of accounts are outside the U.S.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1" name="圆角矩形 12"/>
          <p:cNvSpPr/>
          <p:nvPr/>
        </p:nvSpPr>
        <p:spPr>
          <a:xfrm>
            <a:off x="914400" y="2286000"/>
            <a:ext cx="7467600" cy="762000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284 million </a:t>
            </a:r>
            <a:r>
              <a:rPr lang="en-US" sz="2800" dirty="0" smtClean="0">
                <a:solidFill>
                  <a:schemeClr val="tx2"/>
                </a:solidFill>
              </a:rPr>
              <a:t>monthly active users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602128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Statistics collected in December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5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Quality of Most Popular Events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20</a:t>
            </a:fld>
            <a:endParaRPr lang="en-SG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57200" y="1295400"/>
            <a:ext cx="8229600" cy="4616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smtClean="0">
                <a:ea typeface="宋体" charset="-122"/>
              </a:rPr>
              <a:t>Top 5 events identified by Base+Reg+Aff:</a:t>
            </a:r>
            <a:endParaRPr lang="en-US" altLang="zh-CN" sz="2400" dirty="0">
              <a:ea typeface="宋体" charset="-122"/>
            </a:endParaRPr>
          </a:p>
        </p:txBody>
      </p:sp>
      <p:graphicFrame>
        <p:nvGraphicFramePr>
          <p:cNvPr id="7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514255"/>
              </p:ext>
            </p:extLst>
          </p:nvPr>
        </p:nvGraphicFramePr>
        <p:xfrm>
          <a:off x="0" y="1752600"/>
          <a:ext cx="9144000" cy="419100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2097247"/>
                <a:gridCol w="3858935"/>
                <a:gridCol w="1892418"/>
                <a:gridCol w="1295400"/>
              </a:tblGrid>
              <a:tr h="96793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Label</a:t>
                      </a:r>
                      <a:endParaRPr lang="en-SG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Top</a:t>
                      </a:r>
                      <a:r>
                        <a:rPr lang="en-US" sz="1800" baseline="0" dirty="0" smtClean="0"/>
                        <a:t> Words</a:t>
                      </a:r>
                      <a:endParaRPr lang="en-SG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 smtClean="0"/>
                        <a:t>Period</a:t>
                      </a:r>
                      <a:endParaRPr lang="en-SG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Inner</a:t>
                      </a:r>
                      <a:r>
                        <a:rPr lang="en-US" sz="1800" baseline="0" dirty="0" smtClean="0"/>
                        <a:t> Popularity</a:t>
                      </a:r>
                      <a:endParaRPr lang="en-SG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</a:tr>
              <a:tr h="677550">
                <a:tc>
                  <a:txBody>
                    <a:bodyPr/>
                    <a:lstStyle/>
                    <a:p>
                      <a:pPr algn="ctr"/>
                      <a:r>
                        <a:rPr lang="en-SG" sz="1800" dirty="0" smtClean="0"/>
                        <a:t>Debate Caused</a:t>
                      </a:r>
                      <a:r>
                        <a:rPr lang="en-SG" sz="1800" baseline="0" dirty="0" smtClean="0"/>
                        <a:t> by </a:t>
                      </a:r>
                      <a:r>
                        <a:rPr lang="en-SG" sz="1800" baseline="0" dirty="0" err="1" smtClean="0"/>
                        <a:t>Manda</a:t>
                      </a:r>
                      <a:r>
                        <a:rPr lang="en-SG" sz="1800" baseline="0" dirty="0" smtClean="0"/>
                        <a:t> </a:t>
                      </a:r>
                      <a:r>
                        <a:rPr lang="en-SG" sz="1800" baseline="0" dirty="0" err="1" smtClean="0"/>
                        <a:t>Swaggie</a:t>
                      </a:r>
                      <a:endParaRPr lang="en-SG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 err="1" smtClean="0"/>
                        <a:t>singapore</a:t>
                      </a:r>
                      <a:r>
                        <a:rPr lang="en-SG" sz="1800" dirty="0" smtClean="0"/>
                        <a:t>, </a:t>
                      </a:r>
                      <a:r>
                        <a:rPr lang="en-SG" sz="1800" dirty="0" err="1" smtClean="0"/>
                        <a:t>bieber</a:t>
                      </a:r>
                      <a:r>
                        <a:rPr lang="en-SG" sz="1800" baseline="0" dirty="0" smtClean="0"/>
                        <a:t>, </a:t>
                      </a:r>
                      <a:r>
                        <a:rPr lang="en-SG" sz="1800" baseline="0" dirty="0" err="1" smtClean="0"/>
                        <a:t>europe</a:t>
                      </a:r>
                      <a:r>
                        <a:rPr lang="en-SG" sz="1800" baseline="0" dirty="0" smtClean="0"/>
                        <a:t>, </a:t>
                      </a:r>
                      <a:r>
                        <a:rPr lang="en-SG" sz="1800" baseline="0" dirty="0" err="1" smtClean="0"/>
                        <a:t>amanda</a:t>
                      </a:r>
                      <a:r>
                        <a:rPr lang="en-SG" sz="1800" baseline="0" dirty="0" smtClean="0"/>
                        <a:t>, </a:t>
                      </a:r>
                      <a:r>
                        <a:rPr lang="en-SG" sz="1800" baseline="0" dirty="0" err="1" smtClean="0"/>
                        <a:t>justin</a:t>
                      </a:r>
                      <a:endParaRPr lang="en-SG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 smtClean="0"/>
                        <a:t>17 June ~ 19 June</a:t>
                      </a:r>
                      <a:endParaRPr lang="en-SG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 smtClean="0"/>
                        <a:t>0.9457</a:t>
                      </a:r>
                      <a:endParaRPr lang="en-SG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7550">
                <a:tc>
                  <a:txBody>
                    <a:bodyPr/>
                    <a:lstStyle/>
                    <a:p>
                      <a:pPr algn="ctr"/>
                      <a:r>
                        <a:rPr lang="en-SG" sz="1800" dirty="0" smtClean="0"/>
                        <a:t>Indonesia Tsunami</a:t>
                      </a:r>
                      <a:endParaRPr lang="en-SG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 smtClean="0"/>
                        <a:t>Tsunami, earthquake,</a:t>
                      </a:r>
                      <a:r>
                        <a:rPr lang="en-SG" sz="1800" baseline="0" dirty="0" smtClean="0"/>
                        <a:t> </a:t>
                      </a:r>
                      <a:r>
                        <a:rPr lang="en-SG" sz="1800" baseline="0" dirty="0" err="1" smtClean="0"/>
                        <a:t>indonesia</a:t>
                      </a:r>
                      <a:r>
                        <a:rPr lang="en-SG" sz="1800" baseline="0" dirty="0" smtClean="0"/>
                        <a:t>, </a:t>
                      </a:r>
                      <a:r>
                        <a:rPr lang="en-SG" sz="1800" baseline="0" dirty="0" err="1" smtClean="0"/>
                        <a:t>singapore</a:t>
                      </a:r>
                      <a:r>
                        <a:rPr lang="en-SG" sz="1800" baseline="0" dirty="0" smtClean="0"/>
                        <a:t>, hit</a:t>
                      </a:r>
                      <a:endParaRPr lang="en-SG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 smtClean="0"/>
                        <a:t>10 April</a:t>
                      </a:r>
                      <a:r>
                        <a:rPr lang="en-SG" sz="1800" baseline="0" dirty="0" smtClean="0"/>
                        <a:t> ~ 12 April</a:t>
                      </a:r>
                      <a:endParaRPr lang="en-SG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 smtClean="0"/>
                        <a:t>0.9439</a:t>
                      </a:r>
                      <a:endParaRPr lang="en-SG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829">
                <a:tc>
                  <a:txBody>
                    <a:bodyPr/>
                    <a:lstStyle/>
                    <a:p>
                      <a:pPr algn="ctr"/>
                      <a:r>
                        <a:rPr lang="en-SG" sz="1800" dirty="0" smtClean="0"/>
                        <a:t>SJ</a:t>
                      </a:r>
                      <a:r>
                        <a:rPr lang="en-SG" sz="1800" baseline="0" dirty="0" smtClean="0"/>
                        <a:t> encore concert</a:t>
                      </a:r>
                      <a:endParaRPr lang="en-SG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 smtClean="0"/>
                        <a:t>#ss4encore, </a:t>
                      </a:r>
                      <a:r>
                        <a:rPr lang="en-SG" sz="1800" dirty="0" err="1" smtClean="0"/>
                        <a:t>cr</a:t>
                      </a:r>
                      <a:r>
                        <a:rPr lang="en-SG" sz="1800" dirty="0" smtClean="0"/>
                        <a:t>, #</a:t>
                      </a:r>
                      <a:r>
                        <a:rPr lang="en-SG" sz="1956" dirty="0" smtClean="0"/>
                        <a:t>ss4encoreday2, hyuk,120526</a:t>
                      </a:r>
                      <a:endParaRPr lang="en-SG" sz="1956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 smtClean="0"/>
                        <a:t>26 May</a:t>
                      </a:r>
                      <a:r>
                        <a:rPr lang="en-SG" sz="1800" baseline="0" dirty="0" smtClean="0"/>
                        <a:t> ~ 28 May</a:t>
                      </a:r>
                      <a:endParaRPr lang="en-SG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 smtClean="0"/>
                        <a:t>0.8360</a:t>
                      </a:r>
                      <a:endParaRPr lang="en-SG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7829">
                <a:tc>
                  <a:txBody>
                    <a:bodyPr/>
                    <a:lstStyle/>
                    <a:p>
                      <a:pPr algn="ctr"/>
                      <a:r>
                        <a:rPr lang="en-SG" sz="1800" dirty="0" smtClean="0"/>
                        <a:t>Mother’s Day</a:t>
                      </a:r>
                      <a:endParaRPr lang="en-SG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956" dirty="0" smtClean="0"/>
                        <a:t>Day, happy,</a:t>
                      </a:r>
                      <a:r>
                        <a:rPr lang="en-SG" sz="1956" baseline="0" dirty="0" smtClean="0"/>
                        <a:t> mother’s, mothers, love</a:t>
                      </a:r>
                      <a:endParaRPr lang="en-SG" sz="1956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 smtClean="0"/>
                        <a:t>11 May ~ 14 May</a:t>
                      </a:r>
                      <a:endParaRPr lang="en-SG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 smtClean="0"/>
                        <a:t>0.9370</a:t>
                      </a:r>
                      <a:endParaRPr lang="en-SG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312">
                <a:tc>
                  <a:txBody>
                    <a:bodyPr/>
                    <a:lstStyle/>
                    <a:p>
                      <a:pPr algn="ctr"/>
                      <a:r>
                        <a:rPr lang="en-SG" sz="1800" dirty="0" smtClean="0"/>
                        <a:t>April</a:t>
                      </a:r>
                      <a:r>
                        <a:rPr lang="en-SG" sz="1800" baseline="0" dirty="0" smtClean="0"/>
                        <a:t> Fools’ Day</a:t>
                      </a:r>
                      <a:endParaRPr lang="en-SG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956" dirty="0" smtClean="0"/>
                        <a:t>April, fools, day,</a:t>
                      </a:r>
                      <a:r>
                        <a:rPr lang="en-SG" sz="1956" baseline="0" dirty="0" smtClean="0"/>
                        <a:t> fool, joke</a:t>
                      </a:r>
                      <a:endParaRPr lang="en-SG" sz="1956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 smtClean="0"/>
                        <a:t>1 April ~ 3 April</a:t>
                      </a:r>
                      <a:endParaRPr lang="en-SG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1800" dirty="0" smtClean="0"/>
                        <a:t>0.9322</a:t>
                      </a:r>
                      <a:endParaRPr lang="en-SG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5943600"/>
            <a:ext cx="876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Table 2: The top 5 events identified by our model, in which story name is manually labeled.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800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 Recommendation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21</a:t>
            </a:fld>
            <a:endParaRPr lang="en-SG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57200" y="1295400"/>
            <a:ext cx="8229600" cy="8309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Event recommendation: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smtClean="0"/>
              <a:t>Purpose: recommend an event to the users who have not posted on it.</a:t>
            </a:r>
            <a:endParaRPr lang="en-US" sz="2000" dirty="0" smtClean="0"/>
          </a:p>
        </p:txBody>
      </p:sp>
      <p:sp>
        <p:nvSpPr>
          <p:cNvPr id="7" name="矩形 4"/>
          <p:cNvSpPr/>
          <p:nvPr/>
        </p:nvSpPr>
        <p:spPr>
          <a:xfrm>
            <a:off x="628650" y="2590800"/>
            <a:ext cx="2286000" cy="2209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Topics</a:t>
            </a:r>
          </a:p>
          <a:p>
            <a:pPr algn="ctr"/>
            <a:r>
              <a:rPr lang="en-US" dirty="0" smtClean="0"/>
              <a:t>&amp;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Events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>
            <a:off x="152400" y="3086100"/>
            <a:ext cx="461665" cy="1219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 smtClean="0"/>
              <a:t>500 Users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1050" y="2204561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&amp; May 2012</a:t>
            </a:r>
            <a:endParaRPr lang="en-US" dirty="0"/>
          </a:p>
        </p:txBody>
      </p:sp>
      <p:sp>
        <p:nvSpPr>
          <p:cNvPr id="10" name="矩形 7"/>
          <p:cNvSpPr/>
          <p:nvPr/>
        </p:nvSpPr>
        <p:spPr>
          <a:xfrm>
            <a:off x="2914650" y="2590800"/>
            <a:ext cx="1371600" cy="1104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14650" y="220456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June 2012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86250" y="2495371"/>
            <a:ext cx="4857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randomly pick half of the users to learn the events in June, and we pick 8 common ones shared by most methods.</a:t>
            </a:r>
            <a:endParaRPr lang="en-US" dirty="0"/>
          </a:p>
        </p:txBody>
      </p:sp>
      <p:sp>
        <p:nvSpPr>
          <p:cNvPr id="13" name="矩形 10"/>
          <p:cNvSpPr/>
          <p:nvPr/>
        </p:nvSpPr>
        <p:spPr>
          <a:xfrm>
            <a:off x="2914650" y="3695700"/>
            <a:ext cx="1371600" cy="1104900"/>
          </a:xfrm>
          <a:prstGeom prst="rect">
            <a:avLst/>
          </a:prstGeom>
          <a:pattFill prst="pct50">
            <a:fgClr>
              <a:schemeClr val="bg1">
                <a:lumMod val="65000"/>
              </a:schemeClr>
            </a:fgClr>
            <a:bgClr>
              <a:schemeClr val="bg1"/>
            </a:bgClr>
          </a:patt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Recommend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286250" y="3571101"/>
            <a:ext cx="4857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randomly pick 100 users from the remaining 250 users, and read their tweets to justify whether they tweet on the 8 events. 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28600" y="5029200"/>
                <a:ext cx="8591550" cy="147732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Our method(</a:t>
                </a:r>
                <a:r>
                  <a:rPr lang="en-US" dirty="0" err="1" smtClean="0"/>
                  <a:t>Base+Reg+aff</a:t>
                </a:r>
                <a:r>
                  <a:rPr lang="en-US" dirty="0" smtClean="0"/>
                  <a:t>): we rank the 100 users based on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𝑧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, for each event.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The other methods: we </a:t>
                </a:r>
                <a:r>
                  <a:rPr lang="en-US" dirty="0"/>
                  <a:t>use a collaborative filtering strategy. We rank the 100 test users by their similarity with these training users who have tweeted about the event.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5029200"/>
                <a:ext cx="8591550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497" t="-2066" b="-57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81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 of Event Recommendation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22</a:t>
            </a:fld>
            <a:endParaRPr lang="en-SG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57200" y="1295400"/>
            <a:ext cx="8229600" cy="4616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Event recommendation: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6019800"/>
            <a:ext cx="876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Table 4: For the 8 events that happened in June 2012, we compute the Average Precision for each event. We also show the Mean Average Precision when applicable.</a:t>
            </a:r>
            <a:endParaRPr lang="en-US" dirty="0">
              <a:latin typeface="+mn-lt"/>
            </a:endParaRPr>
          </a:p>
        </p:txBody>
      </p:sp>
      <p:graphicFrame>
        <p:nvGraphicFramePr>
          <p:cNvPr id="8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623176"/>
              </p:ext>
            </p:extLst>
          </p:nvPr>
        </p:nvGraphicFramePr>
        <p:xfrm>
          <a:off x="381000" y="1752600"/>
          <a:ext cx="8305800" cy="4267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8200"/>
                <a:gridCol w="1676400"/>
                <a:gridCol w="1143000"/>
                <a:gridCol w="1447800"/>
                <a:gridCol w="1816100"/>
                <a:gridCol w="1384300"/>
              </a:tblGrid>
              <a:tr h="624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Event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TimeUserLDA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Base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Base+Reg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Base+Reg+Aff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Inner Popularity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0.3533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0.3230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0.3622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0.2956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0.943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0.3811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0.3525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0.3596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0.4362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0.917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0.1406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0.1854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0.1533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0.1902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0.893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N/A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0.2832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0.1874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0.3347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0.890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N/A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0.1540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0.1539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0.1113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0.876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N/A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0.0177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0.0331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0.2900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0.862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N/A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0.0398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0.0330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0.5900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0.792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0.0711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0.1207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0.2385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0.3220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0.773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N/A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0.1845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0.1901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0.3213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圆角矩形 7"/>
          <p:cNvSpPr/>
          <p:nvPr/>
        </p:nvSpPr>
        <p:spPr>
          <a:xfrm>
            <a:off x="266700" y="4460617"/>
            <a:ext cx="8534400" cy="220551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With the event-topic affinity vector, we can do better recommendation.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 event-topic affinity vectors are especially useful to recommend events that attract only certain people’s attention, such as those related to sports, music, etc.</a:t>
            </a:r>
          </a:p>
        </p:txBody>
      </p:sp>
    </p:spTree>
    <p:extLst>
      <p:ext uri="{BB962C8B-B14F-4D97-AF65-F5344CB8AC3E}">
        <p14:creationId xmlns:p14="http://schemas.microsoft.com/office/powerpoint/2010/main" val="244098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Events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23</a:t>
            </a:fld>
            <a:endParaRPr lang="en-SG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457200" y="1295400"/>
            <a:ext cx="8229600" cy="4616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mtClean="0"/>
              <a:t>Grouping events by topics: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83225" y="5867400"/>
            <a:ext cx="876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Table 4: Example topics and their corresponding highly related events. </a:t>
            </a:r>
            <a:endParaRPr lang="en-US" dirty="0">
              <a:latin typeface="+mn-lt"/>
            </a:endParaRPr>
          </a:p>
        </p:txBody>
      </p:sp>
      <p:grpSp>
        <p:nvGrpSpPr>
          <p:cNvPr id="8" name="组合 5"/>
          <p:cNvGrpSpPr/>
          <p:nvPr/>
        </p:nvGrpSpPr>
        <p:grpSpPr>
          <a:xfrm>
            <a:off x="0" y="1866900"/>
            <a:ext cx="9144000" cy="3848100"/>
            <a:chOff x="0" y="1866900"/>
            <a:chExt cx="11972926" cy="4900612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66900"/>
              <a:ext cx="11953875" cy="312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038725"/>
              <a:ext cx="11972926" cy="113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86450"/>
              <a:ext cx="4724400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926" y="6186487"/>
              <a:ext cx="72390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4551" y="5714997"/>
            <a:ext cx="9114900" cy="116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7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proposed a unified model for events, topics and user interests on Twitter</a:t>
            </a:r>
          </a:p>
          <a:p>
            <a:pPr lvl="1"/>
            <a:r>
              <a:rPr lang="en-US" dirty="0" smtClean="0"/>
              <a:t>The model can identify meaningful events</a:t>
            </a:r>
          </a:p>
          <a:p>
            <a:pPr lvl="1"/>
            <a:r>
              <a:rPr lang="en-US" dirty="0" smtClean="0"/>
              <a:t>The model can identify users’ personal topical interests</a:t>
            </a:r>
          </a:p>
          <a:p>
            <a:pPr lvl="1"/>
            <a:r>
              <a:rPr lang="en-US" dirty="0" smtClean="0"/>
              <a:t>The model can align events with general topics</a:t>
            </a:r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Event labeling/summarization</a:t>
            </a:r>
          </a:p>
          <a:p>
            <a:pPr lvl="1"/>
            <a:r>
              <a:rPr lang="en-US" dirty="0" smtClean="0"/>
              <a:t>Modeling event evolution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24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6068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Qiming Diao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LARC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25</a:t>
            </a:fld>
            <a:endParaRPr lang="en-SG"/>
          </a:p>
        </p:txBody>
      </p:sp>
      <p:pic>
        <p:nvPicPr>
          <p:cNvPr id="1026" name="Picture 2" descr="passp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84315"/>
            <a:ext cx="1733550" cy="2381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2807" y="4581128"/>
            <a:ext cx="300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514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26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8407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Finding </a:t>
            </a:r>
            <a:r>
              <a:rPr lang="en-US" dirty="0" err="1" smtClean="0"/>
              <a:t>bursty</a:t>
            </a:r>
            <a:r>
              <a:rPr lang="en-US" dirty="0" smtClean="0"/>
              <a:t> topics from microblogs [Diao et al., ACL’12]</a:t>
            </a:r>
          </a:p>
          <a:p>
            <a:pPr lvl="1"/>
            <a:r>
              <a:rPr lang="en-US" dirty="0" smtClean="0"/>
              <a:t>We designed a </a:t>
            </a:r>
            <a:r>
              <a:rPr lang="en-US" dirty="0" err="1" smtClean="0"/>
              <a:t>TimeUserLDA</a:t>
            </a:r>
            <a:r>
              <a:rPr lang="en-US" dirty="0" smtClean="0"/>
              <a:t> model to find </a:t>
            </a:r>
            <a:r>
              <a:rPr lang="en-US" dirty="0" err="1" smtClean="0"/>
              <a:t>bursty</a:t>
            </a:r>
            <a:r>
              <a:rPr lang="en-US" dirty="0" smtClean="0"/>
              <a:t> topics (where the number of topics is fixed) and used a two-state machine to perform post-processing on the </a:t>
            </a:r>
            <a:r>
              <a:rPr lang="en-US" dirty="0" err="1" smtClean="0"/>
              <a:t>bursty</a:t>
            </a:r>
            <a:r>
              <a:rPr lang="en-US" dirty="0" smtClean="0"/>
              <a:t> topics to identify events</a:t>
            </a:r>
          </a:p>
          <a:p>
            <a:r>
              <a:rPr lang="en-SG" dirty="0"/>
              <a:t>Recurrent Chinese restaurant process with a duration-based discount for event identification from </a:t>
            </a:r>
            <a:r>
              <a:rPr lang="en-SG" dirty="0" smtClean="0"/>
              <a:t>Twitter [Diao &amp; Jiang, SDM’14]</a:t>
            </a:r>
          </a:p>
          <a:p>
            <a:pPr lvl="1"/>
            <a:r>
              <a:rPr lang="en-SG" dirty="0" smtClean="0"/>
              <a:t>We used non-parametric models to identify events (where the number of events is not fixed). The model is modified from Recurrent Chinese Restaurant Process (RCRP) by Ahmed &amp; Xing [SDM’08</a:t>
            </a:r>
            <a:r>
              <a:rPr lang="en-SG" dirty="0"/>
              <a:t>]</a:t>
            </a:r>
            <a:r>
              <a:rPr lang="en-SG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27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6229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Events on 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97152"/>
            <a:ext cx="3826768" cy="132901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volume of tweets on an event shows its popularity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3</a:t>
            </a:fld>
            <a:endParaRPr lang="en-SG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659829"/>
            <a:ext cx="4775254" cy="579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76256" y="5981218"/>
            <a:ext cx="225979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Tweets per </a:t>
            </a:r>
            <a:r>
              <a:rPr lang="en-US" sz="2000" dirty="0"/>
              <a:t>m</a:t>
            </a:r>
            <a:r>
              <a:rPr lang="en-US" sz="2000" dirty="0" smtClean="0"/>
              <a:t>inute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439652" y="6340746"/>
            <a:ext cx="6264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https://blog.twitter.com/2013/behind-the-numbers-how-to-understand-big-moments-on-twitter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78702" y="202630"/>
            <a:ext cx="46805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20 big moments on Twitter</a:t>
            </a:r>
            <a:endParaRPr lang="en-US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62" y="908720"/>
            <a:ext cx="4110706" cy="334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917" y="3486628"/>
            <a:ext cx="2308083" cy="115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8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identify the major events tweeted on Twitter within a certain period?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Identify event-related tweets</a:t>
            </a:r>
          </a:p>
          <a:p>
            <a:pPr lvl="1"/>
            <a:r>
              <a:rPr lang="en-US" dirty="0" smtClean="0"/>
              <a:t>Cluster these tweets such that each cluster is a single event</a:t>
            </a:r>
          </a:p>
          <a:p>
            <a:pPr lvl="1"/>
            <a:r>
              <a:rPr lang="en-US" dirty="0" smtClean="0"/>
              <a:t>Rank the clusters by volume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9607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characterize events by linking them to general topics?</a:t>
            </a:r>
            <a:endParaRPr lang="en-US" dirty="0"/>
          </a:p>
          <a:p>
            <a:pPr lvl="1"/>
            <a:r>
              <a:rPr lang="en-US" dirty="0" smtClean="0"/>
              <a:t>E.g. football games and Olympic games are related to sports, whereas presidential debates are related to politics</a:t>
            </a:r>
          </a:p>
          <a:p>
            <a:endParaRPr lang="en-US" dirty="0" smtClean="0"/>
          </a:p>
          <a:p>
            <a:r>
              <a:rPr lang="en-US" dirty="0" smtClean="0"/>
              <a:t>Can we link events to users’ personal preferences?</a:t>
            </a:r>
          </a:p>
          <a:p>
            <a:pPr lvl="1"/>
            <a:r>
              <a:rPr lang="en-US" dirty="0" smtClean="0"/>
              <a:t>E.g. User A likes to tweet about sports events while User B likes to tweet about political events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5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342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Applications of Event Identification and Analysis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6</a:t>
            </a:fld>
            <a:endParaRPr lang="en-SG"/>
          </a:p>
        </p:txBody>
      </p:sp>
      <p:sp>
        <p:nvSpPr>
          <p:cNvPr id="7" name="圆角矩形 5"/>
          <p:cNvSpPr/>
          <p:nvPr/>
        </p:nvSpPr>
        <p:spPr>
          <a:xfrm>
            <a:off x="914400" y="1650971"/>
            <a:ext cx="3352800" cy="1625629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Event Identification and Analysis on Twitter</a:t>
            </a:r>
            <a:endParaRPr lang="en-US" sz="28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9" y="4377655"/>
            <a:ext cx="2566987" cy="1821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66800" y="3893006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Stock Market Prediction</a:t>
            </a:r>
            <a:endParaRPr lang="en-US" b="1" dirty="0"/>
          </a:p>
        </p:txBody>
      </p:sp>
      <p:sp>
        <p:nvSpPr>
          <p:cNvPr id="10" name="右箭头 7"/>
          <p:cNvSpPr/>
          <p:nvPr/>
        </p:nvSpPr>
        <p:spPr>
          <a:xfrm>
            <a:off x="4474369" y="2235185"/>
            <a:ext cx="623887" cy="4572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650971"/>
            <a:ext cx="2497539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276850" y="1143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Event Recommendation</a:t>
            </a:r>
            <a:endParaRPr lang="en-US" b="1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745" y="4377654"/>
            <a:ext cx="2939655" cy="184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05450" y="3815891"/>
            <a:ext cx="206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Opinion Analysis  </a:t>
            </a:r>
            <a:endParaRPr lang="en-US" b="1" dirty="0"/>
          </a:p>
        </p:txBody>
      </p:sp>
      <p:sp>
        <p:nvSpPr>
          <p:cNvPr id="15" name="右箭头 15"/>
          <p:cNvSpPr/>
          <p:nvPr/>
        </p:nvSpPr>
        <p:spPr>
          <a:xfrm rot="2063514">
            <a:off x="4194413" y="3317634"/>
            <a:ext cx="559911" cy="4572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右箭头 16"/>
          <p:cNvSpPr/>
          <p:nvPr/>
        </p:nvSpPr>
        <p:spPr>
          <a:xfrm rot="5400000">
            <a:off x="2249751" y="3412262"/>
            <a:ext cx="543982" cy="4572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5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SG" dirty="0" smtClean="0"/>
              <a:t>A </a:t>
            </a:r>
            <a:r>
              <a:rPr lang="en-SG" dirty="0"/>
              <a:t>unified model for topics, events and users on </a:t>
            </a:r>
            <a:r>
              <a:rPr lang="en-SG" dirty="0" smtClean="0"/>
              <a:t>Twitter </a:t>
            </a:r>
            <a:r>
              <a:rPr lang="en-SG" sz="2400" dirty="0" smtClean="0"/>
              <a:t>[Diao &amp; Jiang, EMNLP’13]</a:t>
            </a:r>
            <a:endParaRPr lang="en-SG" sz="2400" dirty="0"/>
          </a:p>
          <a:p>
            <a:endParaRPr lang="en-SG" dirty="0" smtClean="0"/>
          </a:p>
          <a:p>
            <a:pPr lvl="1"/>
            <a:r>
              <a:rPr lang="en-SG" dirty="0" smtClean="0"/>
              <a:t>Related work</a:t>
            </a:r>
          </a:p>
          <a:p>
            <a:pPr lvl="1"/>
            <a:r>
              <a:rPr lang="en-SG" dirty="0" smtClean="0"/>
              <a:t>Our model</a:t>
            </a:r>
          </a:p>
          <a:p>
            <a:pPr lvl="1"/>
            <a:r>
              <a:rPr lang="en-SG" dirty="0" smtClean="0"/>
              <a:t>Experiments</a:t>
            </a:r>
          </a:p>
          <a:p>
            <a:pPr lvl="1"/>
            <a:r>
              <a:rPr lang="en-SG" dirty="0" smtClean="0"/>
              <a:t>Conclusions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7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3120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 detection </a:t>
            </a:r>
            <a:r>
              <a:rPr lang="en-US" sz="2400" dirty="0" smtClean="0"/>
              <a:t>([</a:t>
            </a:r>
            <a:r>
              <a:rPr lang="en-US" sz="2400" dirty="0" err="1" smtClean="0"/>
              <a:t>Sakaki</a:t>
            </a:r>
            <a:r>
              <a:rPr lang="en-US" sz="2400" dirty="0" smtClean="0"/>
              <a:t> et al. 2010] [</a:t>
            </a:r>
            <a:r>
              <a:rPr lang="en-US" sz="2400" dirty="0" err="1" smtClean="0"/>
              <a:t>Petrovic</a:t>
            </a:r>
            <a:r>
              <a:rPr lang="en-US" sz="2400" dirty="0" smtClean="0"/>
              <a:t> et al. 2010] [Weng &amp; Lee, 2011] [Becker et al. 2011] [Li et al. 2012])</a:t>
            </a:r>
          </a:p>
          <a:p>
            <a:pPr lvl="1"/>
            <a:r>
              <a:rPr lang="en-US" dirty="0" smtClean="0"/>
              <a:t>Online, real-time, early detection</a:t>
            </a:r>
            <a:endParaRPr lang="en-US" dirty="0"/>
          </a:p>
          <a:p>
            <a:r>
              <a:rPr lang="en-US" dirty="0" smtClean="0"/>
              <a:t>Temporal topic modeling</a:t>
            </a:r>
          </a:p>
          <a:p>
            <a:pPr lvl="1"/>
            <a:r>
              <a:rPr lang="en-US" dirty="0" smtClean="0"/>
              <a:t>Fixed number of topics </a:t>
            </a:r>
            <a:r>
              <a:rPr lang="en-US" sz="2400" dirty="0" smtClean="0"/>
              <a:t>([</a:t>
            </a:r>
            <a:r>
              <a:rPr lang="en-US" sz="2400" dirty="0" err="1" smtClean="0"/>
              <a:t>Blei</a:t>
            </a:r>
            <a:r>
              <a:rPr lang="en-US" sz="2400" dirty="0" smtClean="0"/>
              <a:t> &amp; Lafferty, 2006] [Wang &amp; McCallum, 2006] [Wang et al. 2007])</a:t>
            </a:r>
          </a:p>
          <a:p>
            <a:pPr lvl="1"/>
            <a:r>
              <a:rPr lang="en-US" dirty="0" smtClean="0"/>
              <a:t>Non-parametric </a:t>
            </a:r>
            <a:r>
              <a:rPr lang="en-US" sz="2400" dirty="0" smtClean="0"/>
              <a:t>([Ahmed &amp; Xing, 2008] [Ahmed et al. 2011] [Tang &amp; Yang, 2012])</a:t>
            </a:r>
          </a:p>
          <a:p>
            <a:pPr lvl="2"/>
            <a:r>
              <a:rPr lang="en-US" dirty="0" smtClean="0"/>
              <a:t>Applied to news articles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886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Chinese Restaurant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December 2015</a:t>
            </a:r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5B0C-E13F-4E8A-89B3-C7947FC10B15}" type="slidenum">
              <a:rPr lang="en-SG" smtClean="0"/>
              <a:t>9</a:t>
            </a:fld>
            <a:endParaRPr lang="en-SG"/>
          </a:p>
        </p:txBody>
      </p:sp>
      <p:sp>
        <p:nvSpPr>
          <p:cNvPr id="7" name="椭圆 47"/>
          <p:cNvSpPr/>
          <p:nvPr/>
        </p:nvSpPr>
        <p:spPr>
          <a:xfrm>
            <a:off x="423070" y="3739361"/>
            <a:ext cx="1734404" cy="11286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直接连接符 5"/>
          <p:cNvCxnSpPr/>
          <p:nvPr/>
        </p:nvCxnSpPr>
        <p:spPr>
          <a:xfrm>
            <a:off x="4343400" y="1295400"/>
            <a:ext cx="0" cy="3836395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椭圆 22"/>
          <p:cNvSpPr/>
          <p:nvPr/>
        </p:nvSpPr>
        <p:spPr>
          <a:xfrm>
            <a:off x="5000764" y="3276600"/>
            <a:ext cx="1654792" cy="108295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椭圆 24"/>
          <p:cNvSpPr/>
          <p:nvPr/>
        </p:nvSpPr>
        <p:spPr>
          <a:xfrm>
            <a:off x="6647596" y="3976735"/>
            <a:ext cx="1734404" cy="11286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折角形 25"/>
          <p:cNvSpPr/>
          <p:nvPr/>
        </p:nvSpPr>
        <p:spPr>
          <a:xfrm>
            <a:off x="5709312" y="3974684"/>
            <a:ext cx="304800" cy="256580"/>
          </a:xfrm>
          <a:prstGeom prst="foldedCorner">
            <a:avLst/>
          </a:prstGeom>
          <a:solidFill>
            <a:srgbClr val="FF3300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折角形 26"/>
          <p:cNvSpPr/>
          <p:nvPr/>
        </p:nvSpPr>
        <p:spPr>
          <a:xfrm>
            <a:off x="6064154" y="3689787"/>
            <a:ext cx="304800" cy="256580"/>
          </a:xfrm>
          <a:prstGeom prst="foldedCorner">
            <a:avLst/>
          </a:prstGeom>
          <a:solidFill>
            <a:srgbClr val="FF0066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折角形 27"/>
          <p:cNvSpPr/>
          <p:nvPr/>
        </p:nvSpPr>
        <p:spPr>
          <a:xfrm>
            <a:off x="5509145" y="3561497"/>
            <a:ext cx="304800" cy="256580"/>
          </a:xfrm>
          <a:prstGeom prst="foldedCorner">
            <a:avLst/>
          </a:prstGeom>
          <a:solidFill>
            <a:srgbClr val="A50021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折角形 31"/>
          <p:cNvSpPr/>
          <p:nvPr/>
        </p:nvSpPr>
        <p:spPr>
          <a:xfrm>
            <a:off x="7480110" y="4235020"/>
            <a:ext cx="304800" cy="256580"/>
          </a:xfrm>
          <a:prstGeom prst="foldedCorner">
            <a:avLst/>
          </a:prstGeom>
          <a:solidFill>
            <a:srgbClr val="00B050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折角形 32"/>
          <p:cNvSpPr/>
          <p:nvPr/>
        </p:nvSpPr>
        <p:spPr>
          <a:xfrm>
            <a:off x="7632510" y="4619890"/>
            <a:ext cx="304800" cy="256580"/>
          </a:xfrm>
          <a:prstGeom prst="foldedCorner">
            <a:avLst/>
          </a:prstGeom>
          <a:solidFill>
            <a:srgbClr val="0070C0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折角形 33"/>
          <p:cNvSpPr/>
          <p:nvPr/>
        </p:nvSpPr>
        <p:spPr>
          <a:xfrm>
            <a:off x="6934200" y="4491600"/>
            <a:ext cx="304800" cy="256580"/>
          </a:xfrm>
          <a:prstGeom prst="foldedCorner">
            <a:avLst/>
          </a:prstGeom>
          <a:solidFill>
            <a:srgbClr val="007A37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184710" y="2217003"/>
            <a:ext cx="1892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n-lt"/>
              </a:rPr>
              <a:t>Fix number of clusters: 2</a:t>
            </a:r>
            <a:endParaRPr lang="en-US" sz="2400" dirty="0">
              <a:latin typeface="+mn-lt"/>
            </a:endParaRPr>
          </a:p>
        </p:txBody>
      </p:sp>
      <p:grpSp>
        <p:nvGrpSpPr>
          <p:cNvPr id="18" name="组合 50"/>
          <p:cNvGrpSpPr/>
          <p:nvPr/>
        </p:nvGrpSpPr>
        <p:grpSpPr>
          <a:xfrm>
            <a:off x="2765940" y="5365234"/>
            <a:ext cx="2522566" cy="1268036"/>
            <a:chOff x="2765940" y="5365234"/>
            <a:chExt cx="2522566" cy="1268036"/>
          </a:xfrm>
        </p:grpSpPr>
        <p:sp>
          <p:nvSpPr>
            <p:cNvPr id="19" name="折角形 7"/>
            <p:cNvSpPr/>
            <p:nvPr/>
          </p:nvSpPr>
          <p:spPr>
            <a:xfrm>
              <a:off x="4983706" y="5829263"/>
              <a:ext cx="304800" cy="256580"/>
            </a:xfrm>
            <a:prstGeom prst="foldedCorner">
              <a:avLst/>
            </a:prstGeom>
            <a:solidFill>
              <a:srgbClr val="FF3300"/>
            </a:soli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折角形 8"/>
            <p:cNvSpPr/>
            <p:nvPr/>
          </p:nvSpPr>
          <p:spPr>
            <a:xfrm>
              <a:off x="4467366" y="5572683"/>
              <a:ext cx="304800" cy="256580"/>
            </a:xfrm>
            <a:prstGeom prst="foldedCorner">
              <a:avLst/>
            </a:prstGeom>
            <a:solidFill>
              <a:srgbClr val="FF0066"/>
            </a:soli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折角形 9"/>
            <p:cNvSpPr/>
            <p:nvPr/>
          </p:nvSpPr>
          <p:spPr>
            <a:xfrm>
              <a:off x="3914631" y="5365234"/>
              <a:ext cx="304800" cy="256580"/>
            </a:xfrm>
            <a:prstGeom prst="foldedCorner">
              <a:avLst/>
            </a:prstGeom>
            <a:solidFill>
              <a:srgbClr val="A50021"/>
            </a:soli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折角形 16"/>
            <p:cNvSpPr/>
            <p:nvPr/>
          </p:nvSpPr>
          <p:spPr>
            <a:xfrm>
              <a:off x="4351360" y="6007358"/>
              <a:ext cx="304800" cy="256580"/>
            </a:xfrm>
            <a:prstGeom prst="foldedCorner">
              <a:avLst/>
            </a:prstGeom>
            <a:solidFill>
              <a:srgbClr val="00B050"/>
            </a:soli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折角形 17"/>
            <p:cNvSpPr/>
            <p:nvPr/>
          </p:nvSpPr>
          <p:spPr>
            <a:xfrm>
              <a:off x="3789526" y="6007358"/>
              <a:ext cx="304800" cy="256580"/>
            </a:xfrm>
            <a:prstGeom prst="foldedCorner">
              <a:avLst/>
            </a:prstGeom>
            <a:solidFill>
              <a:srgbClr val="0070C0"/>
            </a:soli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折角形 18"/>
            <p:cNvSpPr/>
            <p:nvPr/>
          </p:nvSpPr>
          <p:spPr>
            <a:xfrm>
              <a:off x="3464255" y="5548573"/>
              <a:ext cx="304800" cy="256580"/>
            </a:xfrm>
            <a:prstGeom prst="foldedCorner">
              <a:avLst/>
            </a:prstGeom>
            <a:solidFill>
              <a:srgbClr val="007A37"/>
            </a:solidFill>
            <a:ln w="222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07891" y="6263938"/>
              <a:ext cx="4776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765940" y="6145810"/>
              <a:ext cx="11304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Items:</a:t>
              </a:r>
              <a:endParaRPr lang="en-US" sz="2400" dirty="0">
                <a:latin typeface="+mn-lt"/>
              </a:endParaRPr>
            </a:p>
          </p:txBody>
        </p:sp>
      </p:grpSp>
      <p:sp>
        <p:nvSpPr>
          <p:cNvPr id="27" name="圆角矩形 36"/>
          <p:cNvSpPr/>
          <p:nvPr/>
        </p:nvSpPr>
        <p:spPr>
          <a:xfrm>
            <a:off x="5150328" y="1045190"/>
            <a:ext cx="3155472" cy="101220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Traditional Generative Clustering Model</a:t>
            </a:r>
            <a:endParaRPr lang="en-US" sz="2400" dirty="0"/>
          </a:p>
        </p:txBody>
      </p:sp>
      <p:sp>
        <p:nvSpPr>
          <p:cNvPr id="28" name="圆角矩形 37"/>
          <p:cNvSpPr/>
          <p:nvPr/>
        </p:nvSpPr>
        <p:spPr>
          <a:xfrm>
            <a:off x="533400" y="1045190"/>
            <a:ext cx="3155472" cy="101220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Chinese Restaurant Process</a:t>
            </a:r>
            <a:endParaRPr lang="en-US" sz="2400" dirty="0"/>
          </a:p>
        </p:txBody>
      </p:sp>
      <p:sp>
        <p:nvSpPr>
          <p:cNvPr id="29" name="下弧形箭头 38"/>
          <p:cNvSpPr/>
          <p:nvPr/>
        </p:nvSpPr>
        <p:spPr>
          <a:xfrm rot="18838942">
            <a:off x="5333546" y="5216212"/>
            <a:ext cx="1607027" cy="664722"/>
          </a:xfrm>
          <a:prstGeom prst="curvedUp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椭圆 39"/>
          <p:cNvSpPr/>
          <p:nvPr/>
        </p:nvSpPr>
        <p:spPr>
          <a:xfrm>
            <a:off x="418525" y="2402464"/>
            <a:ext cx="1654792" cy="108295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椭圆 40"/>
          <p:cNvSpPr/>
          <p:nvPr/>
        </p:nvSpPr>
        <p:spPr>
          <a:xfrm>
            <a:off x="2065357" y="3102599"/>
            <a:ext cx="1734404" cy="112866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折角形 41"/>
          <p:cNvSpPr/>
          <p:nvPr/>
        </p:nvSpPr>
        <p:spPr>
          <a:xfrm>
            <a:off x="1127073" y="3100548"/>
            <a:ext cx="304800" cy="256580"/>
          </a:xfrm>
          <a:prstGeom prst="foldedCorner">
            <a:avLst/>
          </a:prstGeom>
          <a:solidFill>
            <a:srgbClr val="FF3300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折角形 42"/>
          <p:cNvSpPr/>
          <p:nvPr/>
        </p:nvSpPr>
        <p:spPr>
          <a:xfrm>
            <a:off x="1481915" y="2815651"/>
            <a:ext cx="304800" cy="256580"/>
          </a:xfrm>
          <a:prstGeom prst="foldedCorner">
            <a:avLst/>
          </a:prstGeom>
          <a:solidFill>
            <a:srgbClr val="FF0066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折角形 43"/>
          <p:cNvSpPr/>
          <p:nvPr/>
        </p:nvSpPr>
        <p:spPr>
          <a:xfrm>
            <a:off x="926906" y="2687361"/>
            <a:ext cx="304800" cy="256580"/>
          </a:xfrm>
          <a:prstGeom prst="foldedCorner">
            <a:avLst/>
          </a:prstGeom>
          <a:solidFill>
            <a:srgbClr val="A50021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折角形 44"/>
          <p:cNvSpPr/>
          <p:nvPr/>
        </p:nvSpPr>
        <p:spPr>
          <a:xfrm>
            <a:off x="2897871" y="3360884"/>
            <a:ext cx="304800" cy="256580"/>
          </a:xfrm>
          <a:prstGeom prst="foldedCorner">
            <a:avLst/>
          </a:prstGeom>
          <a:solidFill>
            <a:srgbClr val="00B050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折角形 45"/>
          <p:cNvSpPr/>
          <p:nvPr/>
        </p:nvSpPr>
        <p:spPr>
          <a:xfrm>
            <a:off x="1061673" y="4288137"/>
            <a:ext cx="304800" cy="256580"/>
          </a:xfrm>
          <a:prstGeom prst="foldedCorner">
            <a:avLst/>
          </a:prstGeom>
          <a:solidFill>
            <a:srgbClr val="0070C0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折角形 46"/>
          <p:cNvSpPr/>
          <p:nvPr/>
        </p:nvSpPr>
        <p:spPr>
          <a:xfrm>
            <a:off x="2351961" y="3617464"/>
            <a:ext cx="304800" cy="256580"/>
          </a:xfrm>
          <a:prstGeom prst="foldedCorner">
            <a:avLst/>
          </a:prstGeom>
          <a:solidFill>
            <a:srgbClr val="007A37"/>
          </a:solidFill>
          <a:ln w="222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右弧形箭头 49"/>
          <p:cNvSpPr/>
          <p:nvPr/>
        </p:nvSpPr>
        <p:spPr>
          <a:xfrm rot="7326720">
            <a:off x="1857985" y="4715952"/>
            <a:ext cx="703087" cy="1754840"/>
          </a:xfrm>
          <a:prstGeom prst="curvedLef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0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1475</Words>
  <Application>Microsoft Office PowerPoint</Application>
  <PresentationFormat>On-screen Show (4:3)</PresentationFormat>
  <Paragraphs>423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宋体</vt:lpstr>
      <vt:lpstr>Arial</vt:lpstr>
      <vt:lpstr>Calibri</vt:lpstr>
      <vt:lpstr>Cambria Math</vt:lpstr>
      <vt:lpstr>Courier New</vt:lpstr>
      <vt:lpstr>Office Theme</vt:lpstr>
      <vt:lpstr>Jointly Modeling Topics, Events and User Interests on Twitter</vt:lpstr>
      <vt:lpstr>Some Facts about Twitter</vt:lpstr>
      <vt:lpstr>Events on Twitter</vt:lpstr>
      <vt:lpstr>Event Identification</vt:lpstr>
      <vt:lpstr>Event Analysis</vt:lpstr>
      <vt:lpstr>Applications of Event Identification and Analysis</vt:lpstr>
      <vt:lpstr>This Talk</vt:lpstr>
      <vt:lpstr>Related Work</vt:lpstr>
      <vt:lpstr>Chinese Restaurant Process</vt:lpstr>
      <vt:lpstr>Recurrent Chinese Restaurant Process</vt:lpstr>
      <vt:lpstr>Recurrent Chinese Restaurant Process</vt:lpstr>
      <vt:lpstr>Limitations of Directly Applying RCRP</vt:lpstr>
      <vt:lpstr>Base Model</vt:lpstr>
      <vt:lpstr>Duration-based Regularization</vt:lpstr>
      <vt:lpstr>Relating Events to Topics</vt:lpstr>
      <vt:lpstr>Event-topic Affinity Vector</vt:lpstr>
      <vt:lpstr>The Model</vt:lpstr>
      <vt:lpstr>Experiments</vt:lpstr>
      <vt:lpstr>Quality of Most Popular Events</vt:lpstr>
      <vt:lpstr>Quality of Most Popular Events</vt:lpstr>
      <vt:lpstr>Event Recommendation</vt:lpstr>
      <vt:lpstr>Results of Event Recommendation</vt:lpstr>
      <vt:lpstr>Example Events</vt:lpstr>
      <vt:lpstr>Conclusions</vt:lpstr>
      <vt:lpstr>Acknowledgment</vt:lpstr>
      <vt:lpstr>Thank You!</vt:lpstr>
      <vt:lpstr>Our Work</vt:lpstr>
    </vt:vector>
  </TitlesOfParts>
  <Company>Singapore Management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Jing Jiang</dc:creator>
  <cp:lastModifiedBy>JIANG Jing</cp:lastModifiedBy>
  <cp:revision>248</cp:revision>
  <dcterms:created xsi:type="dcterms:W3CDTF">2012-08-20T10:26:53Z</dcterms:created>
  <dcterms:modified xsi:type="dcterms:W3CDTF">2015-12-11T07:44:58Z</dcterms:modified>
</cp:coreProperties>
</file>